
<file path=[Content_Types].xml><?xml version="1.0" encoding="utf-8"?>
<Types xmlns="http://schemas.openxmlformats.org/package/2006/content-types">
  <Override PartName="/ppt/slides/slide18.xml" ContentType="application/vnd.openxmlformats-officedocument.presentationml.slide+xml"/>
  <Override PartName="/ppt/notesSlides/notesSlide4.xml" ContentType="application/vnd.openxmlformats-officedocument.presentationml.notesSlide+xml"/>
  <Override PartName="/ppt/slides/slide9.xml" ContentType="application/vnd.openxmlformats-officedocument.presentationml.slide+xml"/>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Override PartName="/ppt/notesSlides/notesSlide9.xml" ContentType="application/vnd.openxmlformats-officedocument.presentationml.notesSlide+xml"/>
  <Default Extension="rels" ContentType="application/vnd.openxmlformats-package.relationships+xml"/>
  <Default Extension="jpeg" ContentType="image/jpeg"/>
  <Override PartName="/ppt/slides/slide10.xml" ContentType="application/vnd.openxmlformats-officedocument.presentationml.slide+xml"/>
  <Override PartName="/ppt/notesMasters/notesMaster1.xml" ContentType="application/vnd.openxmlformats-officedocument.presentationml.notesMaster+xml"/>
  <Override PartName="/ppt/slides/slide1.xml" ContentType="application/vnd.openxmlformats-officedocument.presentationml.slide+xml"/>
  <Override PartName="/ppt/handoutMasters/handoutMaster1.xml" ContentType="application/vnd.openxmlformats-officedocument.presentationml.handoutMaster+xml"/>
  <Override PartName="/ppt/slideLayouts/slideLayout5.xml" ContentType="application/vnd.openxmlformats-officedocument.presentationml.slideLayout+xml"/>
  <Override PartName="/ppt/notesSlides/notesSlide12.xml" ContentType="application/vnd.openxmlformats-officedocument.presentationml.notesSlide+xml"/>
  <Override PartName="/ppt/theme/theme2.xml" ContentType="application/vnd.openxmlformats-officedocument.theme+xml"/>
  <Override PartName="/ppt/slideLayouts/slideLayout1.xml" ContentType="application/vnd.openxmlformats-officedocument.presentationml.slideLayout+xml"/>
  <Override PartName="/ppt/theme/themeOverride2.xml" ContentType="application/vnd.openxmlformats-officedocument.themeOverride+xml"/>
  <Override PartName="/ppt/slides/slide22.xml" ContentType="application/vnd.openxmlformats-officedocument.presentationml.slide+xml"/>
  <Override PartName="/docProps/app.xml" ContentType="application/vnd.openxmlformats-officedocument.extended-properties+xml"/>
  <Default Extension="xml" ContentType="application/xml"/>
  <Override PartName="/ppt/slides/slide19.xml" ContentType="application/vnd.openxmlformats-officedocument.presentationml.slide+xml"/>
  <Override PartName="/ppt/notesSlides/notesSlide5.xml" ContentType="application/vnd.openxmlformats-officedocument.presentationml.notesSlide+xml"/>
  <Override PartName="/ppt/tableStyles.xml" ContentType="application/vnd.openxmlformats-officedocument.presentationml.tableStyles+xml"/>
  <Override PartName="/ppt/slides/slide15.xml" ContentType="application/vnd.openxmlformats-officedocument.presentationml.slide+xml"/>
  <Override PartName="/ppt/notesSlides/notesSlide1.xml" ContentType="application/vnd.openxmlformats-officedocument.presentationml.notesSlide+xml"/>
  <Override PartName="/ppt/slides/slide6.xml" ContentType="application/vnd.openxmlformats-officedocument.presentationml.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theme/theme3.xml" ContentType="application/vnd.openxmlformats-officedocument.theme+xml"/>
  <Override PartName="/ppt/slideLayouts/slideLayout2.xml" ContentType="application/vnd.openxmlformats-officedocument.presentationml.slideLayout+xml"/>
  <Default Extension="png" ContentType="image/png"/>
  <Default Extension="pdf" ContentType="application/pdf"/>
  <Override PartName="/ppt/notesSlides/notesSlide6.xml" ContentType="application/vnd.openxmlformats-officedocument.presentationml.notesSlide+xml"/>
  <Override PartName="/ppt/slides/slide16.xml" ContentType="application/vnd.openxmlformats-officedocument.presentationml.slide+xml"/>
  <Override PartName="/ppt/notesSlides/notesSlide2.xml" ContentType="application/vnd.openxmlformats-officedocument.presentationml.notesSlide+xml"/>
  <Override PartName="/ppt/slides/slide7.xml" ContentType="application/vnd.openxmlformats-officedocument.presentationml.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Override PartName="/ppt/slides/slide3.xml" ContentType="application/vnd.openxmlformats-officedocument.presentationml.slide+xml"/>
  <Override PartName="/ppt/slideLayouts/slideLayout3.xml" ContentType="application/vnd.openxmlformats-officedocument.presentationml.slideLayout+xml"/>
  <Default Extension="tiff" ContentType="image/tiff"/>
  <Override PartName="/ppt/slides/slide20.xml" ContentType="application/vnd.openxmlformats-officedocument.presentationml.slide+xml"/>
  <Override PartName="/ppt/notesSlides/notesSlide7.xml" ContentType="application/vnd.openxmlformats-officedocument.presentationml.notesSlide+xml"/>
  <Override PartName="/ppt/slides/slide17.xml" ContentType="application/vnd.openxmlformats-officedocument.presentationml.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slides/slide8.xml" ContentType="application/vnd.openxmlformats-officedocument.presentationml.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Override1.xml" ContentType="application/vnd.openxmlformats-officedocument.themeOverride+xml"/>
  <Override PartName="/ppt/slides/slide21.xml" ContentType="application/vnd.openxmlformats-officedocument.presentationml.slide+xml"/>
  <Default Extension="bin" ContentType="application/vnd.openxmlformats-officedocument.presentationml.printerSettings"/>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60" r:id="rId1"/>
  </p:sldMasterIdLst>
  <p:notesMasterIdLst>
    <p:notesMasterId r:id="rId24"/>
  </p:notesMasterIdLst>
  <p:handoutMasterIdLst>
    <p:handoutMasterId r:id="rId25"/>
  </p:handoutMasterIdLst>
  <p:sldIdLst>
    <p:sldId id="256" r:id="rId2"/>
    <p:sldId id="257" r:id="rId3"/>
    <p:sldId id="258" r:id="rId4"/>
    <p:sldId id="262" r:id="rId5"/>
    <p:sldId id="260" r:id="rId6"/>
    <p:sldId id="261" r:id="rId7"/>
    <p:sldId id="263" r:id="rId8"/>
    <p:sldId id="259" r:id="rId9"/>
    <p:sldId id="264" r:id="rId10"/>
    <p:sldId id="265" r:id="rId11"/>
    <p:sldId id="266" r:id="rId12"/>
    <p:sldId id="267" r:id="rId13"/>
    <p:sldId id="278" r:id="rId14"/>
    <p:sldId id="272" r:id="rId15"/>
    <p:sldId id="273" r:id="rId16"/>
    <p:sldId id="268" r:id="rId17"/>
    <p:sldId id="271" r:id="rId18"/>
    <p:sldId id="274" r:id="rId19"/>
    <p:sldId id="269" r:id="rId20"/>
    <p:sldId id="275" r:id="rId21"/>
    <p:sldId id="270" r:id="rId22"/>
    <p:sldId id="276"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5620"/>
    <p:restoredTop sz="94660"/>
  </p:normalViewPr>
  <p:slideViewPr>
    <p:cSldViewPr snapToGrid="0" snapToObjects="1">
      <p:cViewPr varScale="1">
        <p:scale>
          <a:sx n="98" d="100"/>
          <a:sy n="98" d="100"/>
        </p:scale>
        <p:origin x="-640" y="-11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handoutMaster" Target="handoutMasters/handout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77A9998-C87A-4749-9262-5F92FD3FEB50}" type="datetimeFigureOut">
              <a:rPr lang="en-US" smtClean="0"/>
              <a:pPr/>
              <a:t>11/19/09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6BBA4BD-E5A2-4C46-9BF4-6B2E24A1042D}" type="slidenum">
              <a:rPr lang="en-US" smtClean="0"/>
              <a:pPr/>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982A37-D6B6-8749-B013-35FA76ADD2FD}" type="datetimeFigureOut">
              <a:rPr lang="en-US" smtClean="0"/>
              <a:pPr/>
              <a:t>11/19/09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CDE90C1-1A06-634A-A4D8-3FD93B7C1B6E}" type="slidenum">
              <a:rPr lang="en-US" smtClean="0"/>
              <a:pPr/>
              <a:t>‹#›</a:t>
            </a:fld>
            <a:endParaRPr lang="en-US" dirty="0"/>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 </a:t>
            </a:r>
            <a:r>
              <a:rPr lang="en-US" dirty="0" err="1" smtClean="0"/>
              <a:t>OpenMP</a:t>
            </a:r>
            <a:r>
              <a:rPr lang="en-US" dirty="0" smtClean="0"/>
              <a:t> community</a:t>
            </a:r>
            <a:r>
              <a:rPr lang="en-US" baseline="0" dirty="0" smtClean="0"/>
              <a:t> has also realized that task groups are needed. Mentioned in yesterday’s BOF.</a:t>
            </a:r>
          </a:p>
          <a:p>
            <a:r>
              <a:rPr lang="en-US" baseline="0" dirty="0" smtClean="0"/>
              <a:t>2) Fibonacci numbers program shown here is not the end all and be all of this program. It is merely used to demonstrate task creation </a:t>
            </a:r>
            <a:r>
              <a:rPr lang="en-US" baseline="0" dirty="0" smtClean="0"/>
              <a:t>overheads</a:t>
            </a:r>
          </a:p>
          <a:p>
            <a:endParaRPr lang="en-US" baseline="0" dirty="0" smtClean="0"/>
          </a:p>
          <a:p>
            <a:r>
              <a:rPr lang="en-US" baseline="0" dirty="0" smtClean="0"/>
              <a:t>Introduction to the talk. Moore’s law is not giving us faster processors. What we have instead are more cores – meaning that mainstream applications need to be parallelized to increase their performance. Existing parallel models are driven by previous generation hardware and applications (traditional HPC).</a:t>
            </a:r>
          </a:p>
          <a:p>
            <a:endParaRPr lang="en-US" baseline="0" dirty="0" smtClean="0"/>
          </a:p>
          <a:p>
            <a:r>
              <a:rPr lang="en-US" dirty="0" smtClean="0"/>
              <a:t>Review of classic task-based parallelism</a:t>
            </a:r>
            <a:r>
              <a:rPr lang="en-US" baseline="0" dirty="0" smtClean="0"/>
              <a:t> and d</a:t>
            </a:r>
            <a:r>
              <a:rPr lang="en-US" dirty="0" smtClean="0"/>
              <a:t>iscuss </a:t>
            </a:r>
            <a:r>
              <a:rPr lang="en-US" dirty="0" err="1" smtClean="0"/>
              <a:t>PFunc’s</a:t>
            </a:r>
            <a:r>
              <a:rPr lang="en-US" dirty="0" smtClean="0"/>
              <a:t> features using example of </a:t>
            </a:r>
            <a:r>
              <a:rPr lang="en-US" dirty="0" smtClean="0">
                <a:solidFill>
                  <a:srgbClr val="3366FF"/>
                </a:solidFill>
              </a:rPr>
              <a:t>fibonacci</a:t>
            </a:r>
          </a:p>
          <a:p>
            <a:endParaRPr lang="en-US" dirty="0"/>
          </a:p>
        </p:txBody>
      </p:sp>
      <p:sp>
        <p:nvSpPr>
          <p:cNvPr id="4" name="Slide Number Placeholder 3"/>
          <p:cNvSpPr>
            <a:spLocks noGrp="1"/>
          </p:cNvSpPr>
          <p:nvPr>
            <p:ph type="sldNum" sz="quarter" idx="10"/>
          </p:nvPr>
        </p:nvSpPr>
        <p:spPr/>
        <p:txBody>
          <a:bodyPr/>
          <a:lstStyle/>
          <a:p>
            <a:fld id="{DCDE90C1-1A06-634A-A4D8-3FD93B7C1B6E}" type="slidenum">
              <a:rPr lang="en-US" smtClean="0"/>
              <a:pPr/>
              <a:t>2</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a:t>
            </a:r>
            <a:r>
              <a:rPr lang="en-US" dirty="0" err="1" smtClean="0"/>
              <a:t>DAGs</a:t>
            </a:r>
            <a:r>
              <a:rPr lang="en-US" dirty="0" smtClean="0"/>
              <a:t> were generated in the symbolic phase of the sparse </a:t>
            </a:r>
            <a:r>
              <a:rPr lang="en-US" dirty="0" err="1" smtClean="0"/>
              <a:t>unsymetric</a:t>
            </a:r>
            <a:r>
              <a:rPr lang="en-US" dirty="0" smtClean="0"/>
              <a:t> </a:t>
            </a:r>
            <a:r>
              <a:rPr lang="en-US" dirty="0" err="1" smtClean="0"/>
              <a:t>multifrontal</a:t>
            </a:r>
            <a:r>
              <a:rPr lang="en-US" dirty="0" smtClean="0"/>
              <a:t> </a:t>
            </a:r>
            <a:r>
              <a:rPr lang="en-US" dirty="0" err="1" smtClean="0"/>
              <a:t>cholesky</a:t>
            </a:r>
            <a:r>
              <a:rPr lang="en-US" dirty="0" smtClean="0"/>
              <a:t> solver.</a:t>
            </a:r>
            <a:r>
              <a:rPr lang="en-US" baseline="0" dirty="0" smtClean="0"/>
              <a:t> Two pieces of information are given to us – the structure and the weight. With the weight, we can calculate both the memory requirements and the computational structure (weight) of each node. The only difference is that in the real problem, the calculated LU is not always evenly distributed to the children. So the memory access patterns might be slightly different from the original. However, takes too much time to implement an actual solver.</a:t>
            </a:r>
            <a:r>
              <a:rPr lang="en-US" baseline="0" dirty="0" smtClean="0"/>
              <a:t> </a:t>
            </a:r>
          </a:p>
          <a:p>
            <a:endParaRPr lang="en-US" baseline="0" dirty="0" smtClean="0"/>
          </a:p>
          <a:p>
            <a:r>
              <a:rPr lang="en-US" baseline="0" dirty="0" err="1" smtClean="0"/>
              <a:t>SunCC</a:t>
            </a:r>
            <a:r>
              <a:rPr lang="en-US" baseline="0" dirty="0" smtClean="0"/>
              <a:t> 5.10</a:t>
            </a:r>
            <a:endParaRPr lang="en-US" dirty="0"/>
          </a:p>
        </p:txBody>
      </p:sp>
      <p:sp>
        <p:nvSpPr>
          <p:cNvPr id="4" name="Slide Number Placeholder 3"/>
          <p:cNvSpPr>
            <a:spLocks noGrp="1"/>
          </p:cNvSpPr>
          <p:nvPr>
            <p:ph type="sldNum" sz="quarter" idx="10"/>
          </p:nvPr>
        </p:nvSpPr>
        <p:spPr/>
        <p:txBody>
          <a:bodyPr/>
          <a:lstStyle/>
          <a:p>
            <a:fld id="{DCDE90C1-1A06-634A-A4D8-3FD93B7C1B6E}" type="slidenum">
              <a:rPr lang="en-US" smtClean="0"/>
              <a:pPr/>
              <a:t>16</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 </a:t>
            </a:r>
            <a:r>
              <a:rPr lang="en-US" sz="1200" kern="1200" dirty="0" smtClean="0">
                <a:solidFill>
                  <a:schemeClr val="tx1"/>
                </a:solidFill>
                <a:latin typeface="+mn-lt"/>
                <a:ea typeface="+mn-ea"/>
                <a:cs typeface="+mn-cs"/>
              </a:rPr>
              <a:t>Due to its efficiency, robustness and guaranteed main memory footprint, the </a:t>
            </a:r>
            <a:r>
              <a:rPr lang="en-US" sz="1200" kern="1200" dirty="0" err="1" smtClean="0">
                <a:solidFill>
                  <a:schemeClr val="tx1"/>
                </a:solidFill>
                <a:latin typeface="+mn-lt"/>
                <a:ea typeface="+mn-ea"/>
                <a:cs typeface="+mn-cs"/>
              </a:rPr>
              <a:t>Apriori</a:t>
            </a:r>
            <a:r>
              <a:rPr lang="en-US" sz="1200" kern="1200" dirty="0" smtClean="0">
                <a:solidFill>
                  <a:schemeClr val="tx1"/>
                </a:solidFill>
                <a:latin typeface="+mn-lt"/>
                <a:ea typeface="+mn-ea"/>
                <a:cs typeface="+mn-cs"/>
              </a:rPr>
              <a:t> algorithm is widely used in FPM implementations including those in commercial products such as IBM’s </a:t>
            </a:r>
            <a:r>
              <a:rPr lang="en-US" sz="1200" kern="1200" dirty="0" err="1" smtClean="0">
                <a:solidFill>
                  <a:schemeClr val="tx1"/>
                </a:solidFill>
                <a:latin typeface="+mn-lt"/>
                <a:ea typeface="+mn-ea"/>
                <a:cs typeface="+mn-cs"/>
              </a:rPr>
              <a:t>InfoSphere</a:t>
            </a:r>
            <a:r>
              <a:rPr lang="en-US" sz="1200" kern="1200" dirty="0" smtClean="0">
                <a:solidFill>
                  <a:schemeClr val="tx1"/>
                </a:solidFill>
                <a:latin typeface="+mn-lt"/>
                <a:ea typeface="+mn-ea"/>
                <a:cs typeface="+mn-cs"/>
              </a:rPr>
              <a:t> Ware- house [30].</a:t>
            </a:r>
            <a:endParaRPr lang="en-US" dirty="0"/>
          </a:p>
        </p:txBody>
      </p:sp>
      <p:sp>
        <p:nvSpPr>
          <p:cNvPr id="4" name="Slide Number Placeholder 3"/>
          <p:cNvSpPr>
            <a:spLocks noGrp="1"/>
          </p:cNvSpPr>
          <p:nvPr>
            <p:ph type="sldNum" sz="quarter" idx="10"/>
          </p:nvPr>
        </p:nvSpPr>
        <p:spPr/>
        <p:txBody>
          <a:bodyPr/>
          <a:lstStyle/>
          <a:p>
            <a:fld id="{DCDE90C1-1A06-634A-A4D8-3FD93B7C1B6E}" type="slidenum">
              <a:rPr lang="en-US" smtClean="0"/>
              <a:pPr/>
              <a:t>19</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 For this experiment,</a:t>
            </a:r>
            <a:r>
              <a:rPr lang="en-US" baseline="0" dirty="0" smtClean="0"/>
              <a:t> </a:t>
            </a:r>
            <a:r>
              <a:rPr lang="en-US" baseline="0" dirty="0" err="1" smtClean="0"/>
              <a:t>OpenMP</a:t>
            </a:r>
            <a:r>
              <a:rPr lang="en-US" baseline="0" dirty="0" smtClean="0"/>
              <a:t> was supposed to be the best. Mention that </a:t>
            </a:r>
            <a:r>
              <a:rPr lang="en-US" baseline="0" dirty="0" err="1" smtClean="0"/>
              <a:t>OpenMP</a:t>
            </a:r>
            <a:r>
              <a:rPr lang="en-US" baseline="0" dirty="0" smtClean="0"/>
              <a:t> can currently handle sparse CG because we are using their ‘’threads’’ concept to execute sparse iterations and their tasking functionality to solve the triangular solve. </a:t>
            </a:r>
            <a:endParaRPr lang="en-US" dirty="0"/>
          </a:p>
        </p:txBody>
      </p:sp>
      <p:sp>
        <p:nvSpPr>
          <p:cNvPr id="4" name="Slide Number Placeholder 3"/>
          <p:cNvSpPr>
            <a:spLocks noGrp="1"/>
          </p:cNvSpPr>
          <p:nvPr>
            <p:ph type="sldNum" sz="quarter" idx="10"/>
          </p:nvPr>
        </p:nvSpPr>
        <p:spPr/>
        <p:txBody>
          <a:bodyPr/>
          <a:lstStyle/>
          <a:p>
            <a:fld id="{DCDE90C1-1A06-634A-A4D8-3FD93B7C1B6E}" type="slidenum">
              <a:rPr lang="en-US" smtClean="0"/>
              <a:pPr/>
              <a:t>21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arenR"/>
            </a:pPr>
            <a:r>
              <a:rPr lang="en-US" dirty="0" err="1" smtClean="0"/>
              <a:t>OpenMP</a:t>
            </a:r>
            <a:r>
              <a:rPr lang="en-US" baseline="0" dirty="0" smtClean="0"/>
              <a:t> community is trying to add something to its tasking model so that there is some locality</a:t>
            </a:r>
          </a:p>
          <a:p>
            <a:pPr marL="228600" indent="-228600">
              <a:buAutoNum type="arabicParenR"/>
            </a:pPr>
            <a:r>
              <a:rPr lang="en-US" baseline="0" dirty="0" smtClean="0"/>
              <a:t>Informatics data sets have large and dynamic datasets that are both accessed irregularly and cannot be partitioned </a:t>
            </a:r>
            <a:r>
              <a:rPr lang="en-US" baseline="0" dirty="0" err="1" smtClean="0"/>
              <a:t>apriori</a:t>
            </a:r>
            <a:r>
              <a:rPr lang="en-US" baseline="0" dirty="0" smtClean="0"/>
              <a:t>. So, they are extremely sensitive to load balancing and scheduling.</a:t>
            </a:r>
            <a:endParaRPr lang="en-US" dirty="0"/>
          </a:p>
        </p:txBody>
      </p:sp>
      <p:sp>
        <p:nvSpPr>
          <p:cNvPr id="4" name="Slide Number Placeholder 3"/>
          <p:cNvSpPr>
            <a:spLocks noGrp="1"/>
          </p:cNvSpPr>
          <p:nvPr>
            <p:ph type="sldNum" sz="quarter" idx="10"/>
          </p:nvPr>
        </p:nvSpPr>
        <p:spPr/>
        <p:txBody>
          <a:bodyPr/>
          <a:lstStyle/>
          <a:p>
            <a:fld id="{DCDE90C1-1A06-634A-A4D8-3FD93B7C1B6E}" type="slidenum">
              <a:rPr lang="en-US" smtClean="0"/>
              <a:pPr/>
              <a:t>3</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arenR"/>
            </a:pPr>
            <a:r>
              <a:rPr lang="en-US" dirty="0" smtClean="0"/>
              <a:t>There </a:t>
            </a:r>
            <a:r>
              <a:rPr lang="en-US" dirty="0" smtClean="0"/>
              <a:t>is</a:t>
            </a:r>
            <a:r>
              <a:rPr lang="en-US" baseline="0" dirty="0" smtClean="0"/>
              <a:t> a distributed version of </a:t>
            </a:r>
            <a:r>
              <a:rPr lang="en-US" baseline="0" dirty="0" err="1" smtClean="0"/>
              <a:t>Cilk</a:t>
            </a:r>
            <a:r>
              <a:rPr lang="en-US" baseline="0" dirty="0" smtClean="0"/>
              <a:t> at some point – but mostly its for shared memory</a:t>
            </a:r>
            <a:r>
              <a:rPr lang="en-US" baseline="0" dirty="0" smtClean="0"/>
              <a:t>.</a:t>
            </a:r>
          </a:p>
          <a:p>
            <a:pPr marL="228600" indent="-228600">
              <a:buAutoNum type="arabicParenR"/>
            </a:pPr>
            <a:r>
              <a:rPr lang="en-US" baseline="0" dirty="0" smtClean="0"/>
              <a:t>But... these were also developed for previous generation applications and previous generation hardware!</a:t>
            </a:r>
            <a:endParaRPr lang="en-US" dirty="0"/>
          </a:p>
        </p:txBody>
      </p:sp>
      <p:sp>
        <p:nvSpPr>
          <p:cNvPr id="4" name="Slide Number Placeholder 3"/>
          <p:cNvSpPr>
            <a:spLocks noGrp="1"/>
          </p:cNvSpPr>
          <p:nvPr>
            <p:ph type="sldNum" sz="quarter" idx="10"/>
          </p:nvPr>
        </p:nvSpPr>
        <p:spPr/>
        <p:txBody>
          <a:bodyPr/>
          <a:lstStyle/>
          <a:p>
            <a:fld id="{DCDE90C1-1A06-634A-A4D8-3FD93B7C1B6E}" type="slidenum">
              <a:rPr lang="en-US" smtClean="0"/>
              <a:pPr/>
              <a:t>4</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theory,</a:t>
            </a:r>
            <a:r>
              <a:rPr lang="en-US" baseline="0" dirty="0" smtClean="0"/>
              <a:t> the DFS execution is slightly altered because of the fact that all the children of a node are put on the queue and then other empty threads are given a chance to actually steal work from them. Note that this is not how its depicted here in this picture. Mention data locality being exploited between parents and siblings.</a:t>
            </a:r>
            <a:endParaRPr lang="en-US" dirty="0"/>
          </a:p>
        </p:txBody>
      </p:sp>
      <p:sp>
        <p:nvSpPr>
          <p:cNvPr id="4" name="Slide Number Placeholder 3"/>
          <p:cNvSpPr>
            <a:spLocks noGrp="1"/>
          </p:cNvSpPr>
          <p:nvPr>
            <p:ph type="sldNum" sz="quarter" idx="10"/>
          </p:nvPr>
        </p:nvSpPr>
        <p:spPr/>
        <p:txBody>
          <a:bodyPr/>
          <a:lstStyle/>
          <a:p>
            <a:fld id="{398E105C-9094-5A43-B610-4FBA943C21BC}" type="slidenum">
              <a:rPr lang="en-US" smtClean="0"/>
              <a:pPr/>
              <a:t>5</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eriod"/>
            </a:pPr>
            <a:r>
              <a:rPr lang="en-US" baseline="0" dirty="0" smtClean="0"/>
              <a:t>What is labeled is the order of completion</a:t>
            </a:r>
          </a:p>
          <a:p>
            <a:pPr marL="228600" indent="-228600">
              <a:buAutoNum type="arabicPeriod"/>
            </a:pPr>
            <a:r>
              <a:rPr lang="en-US" baseline="0" dirty="0" smtClean="0"/>
              <a:t>The table shows the tasks in the queue. A will complete last, but is taken off the queue regardless.</a:t>
            </a:r>
          </a:p>
          <a:p>
            <a:pPr marL="228600" indent="-228600">
              <a:buAutoNum type="arabicPeriod"/>
            </a:pPr>
            <a:r>
              <a:rPr lang="en-US" baseline="0" dirty="0" smtClean="0"/>
              <a:t>The last steal is quite expensive as it is lower down in the tree.</a:t>
            </a:r>
            <a:endParaRPr lang="en-US" dirty="0"/>
          </a:p>
        </p:txBody>
      </p:sp>
      <p:sp>
        <p:nvSpPr>
          <p:cNvPr id="4" name="Slide Number Placeholder 3"/>
          <p:cNvSpPr>
            <a:spLocks noGrp="1"/>
          </p:cNvSpPr>
          <p:nvPr>
            <p:ph type="sldNum" sz="quarter" idx="10"/>
          </p:nvPr>
        </p:nvSpPr>
        <p:spPr/>
        <p:txBody>
          <a:bodyPr/>
          <a:lstStyle/>
          <a:p>
            <a:fld id="{398E105C-9094-5A43-B610-4FBA943C21BC}" type="slidenum">
              <a:rPr lang="en-US" smtClean="0"/>
              <a:pPr/>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 Mention that algorithms have to be </a:t>
            </a:r>
            <a:r>
              <a:rPr lang="en-US" dirty="0" err="1" smtClean="0"/>
              <a:t>refactored</a:t>
            </a:r>
            <a:r>
              <a:rPr lang="en-US" dirty="0" smtClean="0"/>
              <a:t> into divide</a:t>
            </a:r>
            <a:r>
              <a:rPr lang="en-US" baseline="0" dirty="0" smtClean="0"/>
              <a:t> and conquer. Many algorithms are naturally expressed in other forms!</a:t>
            </a:r>
            <a:endParaRPr lang="en-US" dirty="0"/>
          </a:p>
        </p:txBody>
      </p:sp>
      <p:sp>
        <p:nvSpPr>
          <p:cNvPr id="4" name="Slide Number Placeholder 3"/>
          <p:cNvSpPr>
            <a:spLocks noGrp="1"/>
          </p:cNvSpPr>
          <p:nvPr>
            <p:ph type="sldNum" sz="quarter" idx="10"/>
          </p:nvPr>
        </p:nvSpPr>
        <p:spPr/>
        <p:txBody>
          <a:bodyPr/>
          <a:lstStyle/>
          <a:p>
            <a:fld id="{DCDE90C1-1A06-634A-A4D8-3FD93B7C1B6E}" type="slidenum">
              <a:rPr lang="en-US" smtClean="0"/>
              <a:pPr/>
              <a:t>7</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eriod"/>
            </a:pPr>
            <a:r>
              <a:rPr lang="en-US" dirty="0" err="1" smtClean="0"/>
              <a:t>OpenMP</a:t>
            </a:r>
            <a:r>
              <a:rPr lang="en-US" dirty="0" smtClean="0"/>
              <a:t>,</a:t>
            </a:r>
            <a:r>
              <a:rPr lang="en-US" baseline="0" dirty="0" smtClean="0"/>
              <a:t> </a:t>
            </a:r>
            <a:r>
              <a:rPr lang="en-US" baseline="0" dirty="0" err="1" smtClean="0"/>
              <a:t>Tascell</a:t>
            </a:r>
            <a:r>
              <a:rPr lang="en-US" baseline="0" dirty="0" smtClean="0"/>
              <a:t>, </a:t>
            </a:r>
            <a:r>
              <a:rPr lang="en-US" baseline="0" dirty="0" err="1" smtClean="0"/>
              <a:t>Tpascal</a:t>
            </a:r>
            <a:r>
              <a:rPr lang="en-US" baseline="0" dirty="0" smtClean="0"/>
              <a:t>, </a:t>
            </a:r>
            <a:r>
              <a:rPr lang="en-US" baseline="0" dirty="0" err="1" smtClean="0"/>
              <a:t>MulTScheme</a:t>
            </a:r>
            <a:r>
              <a:rPr lang="en-US" baseline="0" dirty="0" smtClean="0"/>
              <a:t> left out on purpose.</a:t>
            </a:r>
          </a:p>
          <a:p>
            <a:pPr marL="228600" indent="-228600">
              <a:buAutoNum type="arabicPeriod"/>
            </a:pPr>
            <a:r>
              <a:rPr lang="en-US" baseline="0" dirty="0" smtClean="0"/>
              <a:t>Idea here is to identify the core features of task parallelism and lift it – like any good </a:t>
            </a:r>
            <a:r>
              <a:rPr lang="en-US" baseline="0" smtClean="0"/>
              <a:t>generic programmer!</a:t>
            </a:r>
            <a:endParaRPr lang="en-US" dirty="0"/>
          </a:p>
        </p:txBody>
      </p:sp>
      <p:sp>
        <p:nvSpPr>
          <p:cNvPr id="4" name="Slide Number Placeholder 3"/>
          <p:cNvSpPr>
            <a:spLocks noGrp="1"/>
          </p:cNvSpPr>
          <p:nvPr>
            <p:ph type="sldNum" sz="quarter" idx="10"/>
          </p:nvPr>
        </p:nvSpPr>
        <p:spPr/>
        <p:txBody>
          <a:bodyPr/>
          <a:lstStyle/>
          <a:p>
            <a:fld id="{DCDE90C1-1A06-634A-A4D8-3FD93B7C1B6E}" type="slidenum">
              <a:rPr lang="en-US" smtClean="0"/>
              <a:pPr/>
              <a:t>8</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eriod"/>
            </a:pPr>
            <a:r>
              <a:rPr lang="en-US" dirty="0" smtClean="0"/>
              <a:t>Talk</a:t>
            </a:r>
            <a:r>
              <a:rPr lang="en-US" baseline="0" dirty="0" smtClean="0"/>
              <a:t> about how this is similar to </a:t>
            </a:r>
            <a:r>
              <a:rPr lang="en-US" baseline="0" dirty="0" err="1" smtClean="0"/>
              <a:t>Cilk</a:t>
            </a:r>
            <a:r>
              <a:rPr lang="en-US" baseline="0" dirty="0" smtClean="0"/>
              <a:t> in that it allows one task to be executed serially and another to be launched in parallel. TBB cannot do this.</a:t>
            </a:r>
          </a:p>
          <a:p>
            <a:pPr marL="228600" indent="-228600">
              <a:buAutoNum type="arabicPeriod"/>
            </a:pPr>
            <a:r>
              <a:rPr lang="en-US" baseline="0" dirty="0" smtClean="0"/>
              <a:t>We can get anywhere from work-stealing to thread pooling model.</a:t>
            </a:r>
          </a:p>
        </p:txBody>
      </p:sp>
      <p:sp>
        <p:nvSpPr>
          <p:cNvPr id="4" name="Slide Number Placeholder 3"/>
          <p:cNvSpPr>
            <a:spLocks noGrp="1"/>
          </p:cNvSpPr>
          <p:nvPr>
            <p:ph type="sldNum" sz="quarter" idx="10"/>
          </p:nvPr>
        </p:nvSpPr>
        <p:spPr/>
        <p:txBody>
          <a:bodyPr/>
          <a:lstStyle/>
          <a:p>
            <a:fld id="{DCDE90C1-1A06-634A-A4D8-3FD93B7C1B6E}" type="slidenum">
              <a:rPr lang="en-US" smtClean="0"/>
              <a:pPr/>
              <a:t>11</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eriod"/>
            </a:pPr>
            <a:r>
              <a:rPr lang="en-US" dirty="0" smtClean="0"/>
              <a:t>By over parallelization,</a:t>
            </a:r>
            <a:r>
              <a:rPr lang="en-US" baseline="0" dirty="0" smtClean="0"/>
              <a:t> I mean to say that we are unnecessarily launching jobs even though there is no more computing power – might as well execute the the sub-</a:t>
            </a:r>
            <a:r>
              <a:rPr lang="en-US" baseline="0" dirty="0" err="1" smtClean="0"/>
              <a:t>DAGs</a:t>
            </a:r>
            <a:r>
              <a:rPr lang="en-US" baseline="0" dirty="0" smtClean="0"/>
              <a:t> sequentially.</a:t>
            </a:r>
          </a:p>
          <a:p>
            <a:pPr marL="228600" indent="-228600">
              <a:buNone/>
            </a:pPr>
            <a:endParaRPr lang="en-US" dirty="0"/>
          </a:p>
        </p:txBody>
      </p:sp>
      <p:sp>
        <p:nvSpPr>
          <p:cNvPr id="4" name="Slide Number Placeholder 3"/>
          <p:cNvSpPr>
            <a:spLocks noGrp="1"/>
          </p:cNvSpPr>
          <p:nvPr>
            <p:ph type="sldNum" sz="quarter" idx="10"/>
          </p:nvPr>
        </p:nvSpPr>
        <p:spPr/>
        <p:txBody>
          <a:bodyPr/>
          <a:lstStyle/>
          <a:p>
            <a:fld id="{DCDE90C1-1A06-634A-A4D8-3FD93B7C1B6E}" type="slidenum">
              <a:rPr lang="en-US" smtClean="0"/>
              <a:pPr/>
              <a:t>15</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itle" preserve="1">
  <p:cSld name="Title Slide">
    <p:spTree>
      <p:nvGrpSpPr>
        <p:cNvPr id="1" name=""/>
        <p:cNvGrpSpPr/>
        <p:nvPr/>
      </p:nvGrpSpPr>
      <p:grpSpPr>
        <a:xfrm>
          <a:off x="0" y="0"/>
          <a:ext cx="0" cy="0"/>
          <a:chOff x="0" y="0"/>
          <a:chExt cx="0" cy="0"/>
        </a:xfrm>
      </p:grpSpPr>
      <p:sp>
        <p:nvSpPr>
          <p:cNvPr id="4" name="Rectangle 20"/>
          <p:cNvSpPr/>
          <p:nvPr/>
        </p:nvSpPr>
        <p:spPr>
          <a:xfrm>
            <a:off x="904875" y="1301156"/>
            <a:ext cx="7315200" cy="2285099"/>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prstTxWarp prst="textNoShape">
              <a:avLst/>
            </a:prstTxWarp>
          </a:bodyPr>
          <a:lstStyle/>
          <a:p>
            <a:pPr algn="ctr">
              <a:defRPr/>
            </a:pPr>
            <a:endParaRPr lang="en-US" dirty="0">
              <a:solidFill>
                <a:srgbClr val="FFFFFF"/>
              </a:solidFill>
              <a:ea typeface="ＭＳ Ｐゴシック" pitchFamily="64" charset="-128"/>
              <a:cs typeface="ＭＳ Ｐゴシック" pitchFamily="64" charset="-128"/>
            </a:endParaRPr>
          </a:p>
        </p:txBody>
      </p:sp>
      <p:sp>
        <p:nvSpPr>
          <p:cNvPr id="5" name="Rectangle 32"/>
          <p:cNvSpPr/>
          <p:nvPr/>
        </p:nvSpPr>
        <p:spPr>
          <a:xfrm>
            <a:off x="914400" y="3967238"/>
            <a:ext cx="7315200" cy="2204962"/>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prstTxWarp prst="textNoShape">
              <a:avLst/>
            </a:prstTxWarp>
          </a:bodyPr>
          <a:lstStyle/>
          <a:p>
            <a:pPr algn="ctr">
              <a:defRPr/>
            </a:pPr>
            <a:endParaRPr lang="en-US" dirty="0">
              <a:solidFill>
                <a:srgbClr val="FFFFFF"/>
              </a:solidFill>
              <a:ea typeface="ＭＳ Ｐゴシック" pitchFamily="64" charset="-128"/>
              <a:cs typeface="ＭＳ Ｐゴシック" pitchFamily="64" charset="-128"/>
            </a:endParaRPr>
          </a:p>
        </p:txBody>
      </p:sp>
      <p:sp>
        <p:nvSpPr>
          <p:cNvPr id="6" name="Rectangle 21"/>
          <p:cNvSpPr/>
          <p:nvPr/>
        </p:nvSpPr>
        <p:spPr>
          <a:xfrm>
            <a:off x="904875" y="1301156"/>
            <a:ext cx="228600" cy="2285099"/>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prstTxWarp prst="textNoShape">
              <a:avLst/>
            </a:prstTxWarp>
          </a:bodyPr>
          <a:lstStyle/>
          <a:p>
            <a:pPr algn="ctr">
              <a:defRPr/>
            </a:pPr>
            <a:endParaRPr lang="en-US" dirty="0">
              <a:solidFill>
                <a:srgbClr val="FFFFFF"/>
              </a:solidFill>
              <a:ea typeface="ＭＳ Ｐゴシック" pitchFamily="64" charset="-128"/>
              <a:cs typeface="ＭＳ Ｐゴシック" pitchFamily="64" charset="-128"/>
            </a:endParaRPr>
          </a:p>
        </p:txBody>
      </p:sp>
      <p:sp>
        <p:nvSpPr>
          <p:cNvPr id="7" name="Rectangle 31"/>
          <p:cNvSpPr/>
          <p:nvPr/>
        </p:nvSpPr>
        <p:spPr>
          <a:xfrm>
            <a:off x="914400" y="3967238"/>
            <a:ext cx="219075" cy="2204962"/>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prstTxWarp prst="textNoShape">
              <a:avLst/>
            </a:prstTxWarp>
          </a:bodyPr>
          <a:lstStyle/>
          <a:p>
            <a:pPr algn="ctr">
              <a:defRPr/>
            </a:pPr>
            <a:endParaRPr lang="en-US" dirty="0">
              <a:solidFill>
                <a:srgbClr val="FFFFFF"/>
              </a:solidFill>
              <a:ea typeface="ＭＳ Ｐゴシック" pitchFamily="64" charset="-128"/>
              <a:cs typeface="ＭＳ Ｐゴシック" pitchFamily="64" charset="-128"/>
            </a:endParaRPr>
          </a:p>
        </p:txBody>
      </p:sp>
      <p:sp>
        <p:nvSpPr>
          <p:cNvPr id="8" name="Title 7"/>
          <p:cNvSpPr>
            <a:spLocks noGrp="1"/>
          </p:cNvSpPr>
          <p:nvPr>
            <p:ph type="ctrTitle"/>
          </p:nvPr>
        </p:nvSpPr>
        <p:spPr>
          <a:xfrm>
            <a:off x="1133475" y="1544987"/>
            <a:ext cx="6858000" cy="1769108"/>
          </a:xfrm>
        </p:spPr>
        <p:txBody>
          <a:bodyPr anchor="t"/>
          <a:lstStyle>
            <a:lvl1pPr algn="r">
              <a:defRPr sz="3200">
                <a:solidFill>
                  <a:schemeClr val="tx1"/>
                </a:solidFill>
              </a:defRPr>
            </a:lvl1pPr>
          </a:lstStyle>
          <a:p>
            <a:r>
              <a:rPr lang="en-US" smtClean="0"/>
              <a:t>Click to edit Master title style</a:t>
            </a:r>
            <a:endParaRPr lang="en-US" dirty="0"/>
          </a:p>
        </p:txBody>
      </p:sp>
      <p:sp>
        <p:nvSpPr>
          <p:cNvPr id="9" name="Subtitle 8"/>
          <p:cNvSpPr>
            <a:spLocks noGrp="1"/>
          </p:cNvSpPr>
          <p:nvPr>
            <p:ph type="subTitle" idx="1"/>
          </p:nvPr>
        </p:nvSpPr>
        <p:spPr>
          <a:xfrm>
            <a:off x="1219200" y="4160762"/>
            <a:ext cx="6858000" cy="1837871"/>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dirty="0"/>
          </a:p>
        </p:txBody>
      </p:sp>
      <p:pic>
        <p:nvPicPr>
          <p:cNvPr id="14" name="Picture 13" descr="IU_PrvTchInst.H.CMYK.tif"/>
          <p:cNvPicPr>
            <a:picLocks noChangeAspect="1"/>
          </p:cNvPicPr>
          <p:nvPr/>
        </p:nvPicPr>
        <p:blipFill>
          <a:blip r:embed="rId2"/>
          <a:stretch>
            <a:fillRect/>
          </a:stretch>
        </p:blipFill>
        <p:spPr>
          <a:xfrm>
            <a:off x="457200" y="6289675"/>
            <a:ext cx="2286000" cy="43815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a:xfrm>
            <a:off x="7281332" y="6356351"/>
            <a:ext cx="802217" cy="365125"/>
          </a:xfrm>
          <a:prstGeom prst="rect">
            <a:avLst/>
          </a:prstGeom>
        </p:spPr>
        <p:txBody>
          <a:bodyPr/>
          <a:lstStyle>
            <a:lvl1pPr>
              <a:defRPr/>
            </a:lvl1pPr>
          </a:lstStyle>
          <a:p>
            <a:fld id="{F9E61822-8393-C440-80E9-A74575B081F8}" type="datetime1">
              <a:rPr lang="en-US" smtClean="0"/>
              <a:pPr/>
              <a:t>11/19/09</a:t>
            </a:fld>
            <a:endParaRPr lang="en-US" dirty="0"/>
          </a:p>
        </p:txBody>
      </p:sp>
      <p:sp>
        <p:nvSpPr>
          <p:cNvPr id="5" name="Footer Placeholder 2"/>
          <p:cNvSpPr>
            <a:spLocks noGrp="1"/>
          </p:cNvSpPr>
          <p:nvPr>
            <p:ph type="ftr" sz="quarter" idx="11"/>
          </p:nvPr>
        </p:nvSpPr>
        <p:spPr/>
        <p:txBody>
          <a:bodyPr/>
          <a:lstStyle>
            <a:lvl1pPr>
              <a:defRPr/>
            </a:lvl1pPr>
          </a:lstStyle>
          <a:p>
            <a:r>
              <a:rPr lang="en-US" smtClean="0"/>
              <a:t>Kambadur, Gupta, Ghoting, Avron and Lumsdaine</a:t>
            </a:r>
            <a:endParaRPr lang="en-US" dirty="0"/>
          </a:p>
        </p:txBody>
      </p:sp>
      <p:sp>
        <p:nvSpPr>
          <p:cNvPr id="6" name="Slide Number Placeholder 22"/>
          <p:cNvSpPr>
            <a:spLocks noGrp="1"/>
          </p:cNvSpPr>
          <p:nvPr>
            <p:ph type="sldNum" sz="quarter" idx="12"/>
          </p:nvPr>
        </p:nvSpPr>
        <p:spPr/>
        <p:txBody>
          <a:bodyPr/>
          <a:lstStyle>
            <a:lvl1pPr>
              <a:defRPr/>
            </a:lvl1pPr>
          </a:lstStyle>
          <a:p>
            <a:fld id="{EB8F49FD-6A45-E848-A9F4-14839FEAD584}"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vertTitleAndTx" preserve="1">
  <p:cSld name="Vertical Title and Text">
    <p:spTree>
      <p:nvGrpSpPr>
        <p:cNvPr id="1" name=""/>
        <p:cNvGrpSpPr/>
        <p:nvPr/>
      </p:nvGrpSpPr>
      <p:grpSpPr>
        <a:xfrm>
          <a:off x="0" y="0"/>
          <a:ext cx="0" cy="0"/>
          <a:chOff x="0" y="0"/>
          <a:chExt cx="0" cy="0"/>
        </a:xfrm>
      </p:grpSpPr>
      <p:sp>
        <p:nvSpPr>
          <p:cNvPr id="4" name="Straight Connector 3"/>
          <p:cNvSpPr>
            <a:spLocks noChangeShapeType="1"/>
          </p:cNvSpPr>
          <p:nvPr/>
        </p:nvSpPr>
        <p:spPr bwMode="auto">
          <a:xfrm rot="5400000">
            <a:off x="3630613" y="3201988"/>
            <a:ext cx="5851525" cy="0"/>
          </a:xfrm>
          <a:prstGeom prst="line">
            <a:avLst/>
          </a:prstGeom>
          <a:noFill/>
          <a:ln w="9525" cap="flat" cmpd="sng" algn="ctr">
            <a:solidFill>
              <a:schemeClr val="accent2"/>
            </a:solidFill>
            <a:prstDash val="dash"/>
            <a:round/>
            <a:headEnd type="none" w="med" len="med"/>
            <a:tailEnd type="none" w="med" len="med"/>
          </a:ln>
          <a:effectLst/>
        </p:spPr>
        <p:txBody>
          <a:bodyPr/>
          <a:lstStyle/>
          <a:p>
            <a:pPr>
              <a:defRPr/>
            </a:pPr>
            <a:endParaRPr lang="en-US" dirty="0">
              <a:latin typeface="Arial" charset="0"/>
              <a:ea typeface="ＭＳ Ｐゴシック" charset="-128"/>
              <a:cs typeface="ＭＳ Ｐゴシック" charset="-128"/>
            </a:endParaRPr>
          </a:p>
        </p:txBody>
      </p:sp>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a:xfrm>
            <a:off x="7281332" y="6356351"/>
            <a:ext cx="802217" cy="365125"/>
          </a:xfrm>
          <a:prstGeom prst="rect">
            <a:avLst/>
          </a:prstGeom>
        </p:spPr>
        <p:txBody>
          <a:bodyPr/>
          <a:lstStyle>
            <a:lvl1pPr>
              <a:defRPr/>
            </a:lvl1pPr>
          </a:lstStyle>
          <a:p>
            <a:fld id="{78E38008-4246-1549-820F-0A110FEF1CCD}" type="datetime1">
              <a:rPr lang="en-US" smtClean="0"/>
              <a:pPr/>
              <a:t>11/19/09</a:t>
            </a:fld>
            <a:endParaRPr lang="en-US" dirty="0"/>
          </a:p>
        </p:txBody>
      </p:sp>
      <p:sp>
        <p:nvSpPr>
          <p:cNvPr id="6" name="Footer Placeholder 4"/>
          <p:cNvSpPr>
            <a:spLocks noGrp="1"/>
          </p:cNvSpPr>
          <p:nvPr>
            <p:ph type="ftr" sz="quarter" idx="11"/>
          </p:nvPr>
        </p:nvSpPr>
        <p:spPr/>
        <p:txBody>
          <a:bodyPr/>
          <a:lstStyle>
            <a:lvl1pPr>
              <a:defRPr/>
            </a:lvl1pPr>
          </a:lstStyle>
          <a:p>
            <a:r>
              <a:rPr lang="en-US" smtClean="0"/>
              <a:t>Kambadur, Gupta, Ghoting, Avron and Lumsdaine</a:t>
            </a:r>
            <a:endParaRPr lang="en-US" dirty="0"/>
          </a:p>
        </p:txBody>
      </p:sp>
      <p:sp>
        <p:nvSpPr>
          <p:cNvPr id="7" name="Slide Number Placeholder 5"/>
          <p:cNvSpPr>
            <a:spLocks noGrp="1"/>
          </p:cNvSpPr>
          <p:nvPr>
            <p:ph type="sldNum" sz="quarter" idx="12"/>
          </p:nvPr>
        </p:nvSpPr>
        <p:spPr>
          <a:xfrm>
            <a:off x="457200" y="6356351"/>
            <a:ext cx="1466850" cy="365125"/>
          </a:xfrm>
        </p:spPr>
        <p:txBody>
          <a:bodyPr/>
          <a:lstStyle>
            <a:lvl1pPr>
              <a:defRPr/>
            </a:lvl1pPr>
          </a:lstStyle>
          <a:p>
            <a:fld id="{EB8F49FD-6A45-E848-A9F4-14839FEAD584}"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Content Placeholder 7"/>
          <p:cNvSpPr>
            <a:spLocks noGrp="1"/>
          </p:cNvSpPr>
          <p:nvPr>
            <p:ph sz="quarter" idx="1"/>
          </p:nvPr>
        </p:nvSpPr>
        <p:spPr>
          <a:xfrm>
            <a:off x="457200" y="1219200"/>
            <a:ext cx="8229600" cy="4937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a:xfrm>
            <a:off x="7281332" y="6356351"/>
            <a:ext cx="802217" cy="365125"/>
          </a:xfrm>
          <a:prstGeom prst="rect">
            <a:avLst/>
          </a:prstGeom>
        </p:spPr>
        <p:txBody>
          <a:bodyPr/>
          <a:lstStyle>
            <a:lvl1pPr>
              <a:defRPr/>
            </a:lvl1pPr>
          </a:lstStyle>
          <a:p>
            <a:fld id="{54E1B1E3-D30F-B24D-9D0F-F082FE9E0C0C}" type="datetime1">
              <a:rPr lang="en-US" smtClean="0"/>
              <a:pPr/>
              <a:t>11/19/09</a:t>
            </a:fld>
            <a:endParaRPr lang="en-US" dirty="0"/>
          </a:p>
        </p:txBody>
      </p:sp>
      <p:sp>
        <p:nvSpPr>
          <p:cNvPr id="5" name="Footer Placeholder 2"/>
          <p:cNvSpPr>
            <a:spLocks noGrp="1"/>
          </p:cNvSpPr>
          <p:nvPr>
            <p:ph type="ftr" sz="quarter" idx="11"/>
          </p:nvPr>
        </p:nvSpPr>
        <p:spPr/>
        <p:txBody>
          <a:bodyPr/>
          <a:lstStyle>
            <a:lvl1pPr>
              <a:defRPr/>
            </a:lvl1pPr>
          </a:lstStyle>
          <a:p>
            <a:r>
              <a:rPr lang="en-US" smtClean="0"/>
              <a:t>Kambadur, Gupta, Ghoting, Avron and Lumsdaine</a:t>
            </a:r>
            <a:endParaRPr lang="en-US" dirty="0"/>
          </a:p>
        </p:txBody>
      </p:sp>
      <p:sp>
        <p:nvSpPr>
          <p:cNvPr id="6" name="Slide Number Placeholder 22"/>
          <p:cNvSpPr>
            <a:spLocks noGrp="1"/>
          </p:cNvSpPr>
          <p:nvPr>
            <p:ph type="sldNum" sz="quarter" idx="12"/>
          </p:nvPr>
        </p:nvSpPr>
        <p:spPr/>
        <p:txBody>
          <a:bodyPr/>
          <a:lstStyle>
            <a:lvl1pPr>
              <a:defRPr/>
            </a:lvl1pPr>
          </a:lstStyle>
          <a:p>
            <a:fld id="{EB8F49FD-6A45-E848-A9F4-14839FEAD584}"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secHead" preserve="1">
  <p:cSld name="Section Header">
    <p:spTree>
      <p:nvGrpSpPr>
        <p:cNvPr id="1" name=""/>
        <p:cNvGrpSpPr/>
        <p:nvPr/>
      </p:nvGrpSpPr>
      <p:grpSpPr>
        <a:xfrm>
          <a:off x="0" y="0"/>
          <a:ext cx="0" cy="0"/>
          <a:chOff x="0" y="0"/>
          <a:chExt cx="0" cy="0"/>
        </a:xfrm>
      </p:grpSpPr>
      <p:sp>
        <p:nvSpPr>
          <p:cNvPr id="4" name="Rectangle 6"/>
          <p:cNvSpPr/>
          <p:nvPr/>
        </p:nvSpPr>
        <p:spPr>
          <a:xfrm>
            <a:off x="914400" y="2819400"/>
            <a:ext cx="7315200" cy="1279525"/>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prstTxWarp prst="textNoShape">
              <a:avLst/>
            </a:prstTxWarp>
          </a:bodyPr>
          <a:lstStyle/>
          <a:p>
            <a:pPr algn="ctr">
              <a:defRPr/>
            </a:pPr>
            <a:endParaRPr lang="en-US" dirty="0">
              <a:solidFill>
                <a:srgbClr val="FFFFFF"/>
              </a:solidFill>
              <a:ea typeface="ＭＳ Ｐゴシック" pitchFamily="64" charset="-128"/>
              <a:cs typeface="ＭＳ Ｐゴシック" pitchFamily="64" charset="-128"/>
            </a:endParaRPr>
          </a:p>
        </p:txBody>
      </p:sp>
      <p:sp>
        <p:nvSpPr>
          <p:cNvPr id="5" name="Rectangle 7"/>
          <p:cNvSpPr/>
          <p:nvPr/>
        </p:nvSpPr>
        <p:spPr>
          <a:xfrm>
            <a:off x="914400" y="2819400"/>
            <a:ext cx="228600" cy="1279525"/>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prstTxWarp prst="textNoShape">
              <a:avLst/>
            </a:prstTxWarp>
          </a:bodyPr>
          <a:lstStyle/>
          <a:p>
            <a:pPr algn="ctr">
              <a:defRPr/>
            </a:pPr>
            <a:endParaRPr lang="en-US" dirty="0">
              <a:solidFill>
                <a:srgbClr val="FFFFFF"/>
              </a:solidFill>
              <a:ea typeface="ＭＳ Ｐゴシック" pitchFamily="64" charset="-128"/>
              <a:cs typeface="ＭＳ Ｐゴシック" pitchFamily="64" charset="-128"/>
            </a:endParaRPr>
          </a:p>
        </p:txBody>
      </p:sp>
      <p:sp>
        <p:nvSpPr>
          <p:cNvPr id="2" name="Title 1"/>
          <p:cNvSpPr>
            <a:spLocks noGrp="1"/>
          </p:cNvSpPr>
          <p:nvPr>
            <p:ph type="title"/>
          </p:nvPr>
        </p:nvSpPr>
        <p:spPr>
          <a:xfrm>
            <a:off x="1219200" y="2971800"/>
            <a:ext cx="6858000" cy="1066800"/>
          </a:xfrm>
        </p:spPr>
        <p:txBody>
          <a:bodyPr anchor="t"/>
          <a:lstStyle>
            <a:lvl1pPr algn="r">
              <a:buNone/>
              <a:defRPr sz="3200" b="0" cap="none" baseline="0"/>
            </a:lvl1pPr>
          </a:lstStyle>
          <a:p>
            <a:r>
              <a:rPr lang="en-US" smtClean="0"/>
              <a:t>Click to edit Master title style</a:t>
            </a:r>
            <a:endParaRPr lang="en-US"/>
          </a:p>
        </p:txBody>
      </p:sp>
      <p:sp>
        <p:nvSpPr>
          <p:cNvPr id="3" name="Text Placeholder 2"/>
          <p:cNvSpPr>
            <a:spLocks noGrp="1"/>
          </p:cNvSpPr>
          <p:nvPr>
            <p:ph type="body" idx="1"/>
          </p:nvPr>
        </p:nvSpPr>
        <p:spPr>
          <a:xfrm>
            <a:off x="1295400" y="4267200"/>
            <a:ext cx="6781800" cy="1143000"/>
          </a:xfrm>
        </p:spPr>
        <p:txBody>
          <a:bodyPr/>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6" name="Date Placeholder 3"/>
          <p:cNvSpPr>
            <a:spLocks noGrp="1"/>
          </p:cNvSpPr>
          <p:nvPr>
            <p:ph type="dt" sz="half" idx="10"/>
          </p:nvPr>
        </p:nvSpPr>
        <p:spPr>
          <a:xfrm>
            <a:off x="6400800" y="6354763"/>
            <a:ext cx="2286000" cy="366712"/>
          </a:xfrm>
          <a:prstGeom prst="rect">
            <a:avLst/>
          </a:prstGeom>
        </p:spPr>
        <p:txBody>
          <a:bodyPr/>
          <a:lstStyle>
            <a:lvl1pPr>
              <a:defRPr/>
            </a:lvl1pPr>
          </a:lstStyle>
          <a:p>
            <a:fld id="{69639D33-F95A-F843-AFA9-33642B2465F7}" type="datetime1">
              <a:rPr lang="en-US" smtClean="0"/>
              <a:pPr/>
              <a:t>11/19/09</a:t>
            </a:fld>
            <a:endParaRPr lang="en-US" dirty="0"/>
          </a:p>
        </p:txBody>
      </p:sp>
      <p:sp>
        <p:nvSpPr>
          <p:cNvPr id="8" name="Slide Number Placeholder 5"/>
          <p:cNvSpPr>
            <a:spLocks noGrp="1"/>
          </p:cNvSpPr>
          <p:nvPr>
            <p:ph type="sldNum" sz="quarter" idx="12"/>
          </p:nvPr>
        </p:nvSpPr>
        <p:spPr>
          <a:xfrm>
            <a:off x="1069977" y="6354763"/>
            <a:ext cx="1520825" cy="366712"/>
          </a:xfrm>
        </p:spPr>
        <p:txBody>
          <a:bodyPr/>
          <a:lstStyle>
            <a:lvl1pPr>
              <a:defRPr/>
            </a:lvl1pPr>
          </a:lstStyle>
          <a:p>
            <a:fld id="{EB8F49FD-6A45-E848-A9F4-14839FEAD584}"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smtClean="0"/>
              <a:t>Click to edit Master title style</a:t>
            </a:r>
            <a:endParaRPr lang="en-US"/>
          </a:p>
        </p:txBody>
      </p:sp>
      <p:sp>
        <p:nvSpPr>
          <p:cNvPr id="9" name="Content Placeholder 8"/>
          <p:cNvSpPr>
            <a:spLocks noGrp="1"/>
          </p:cNvSpPr>
          <p:nvPr>
            <p:ph sz="quarter" idx="1"/>
          </p:nvPr>
        </p:nvSpPr>
        <p:spPr>
          <a:xfrm>
            <a:off x="457200" y="1219200"/>
            <a:ext cx="4041648" cy="4937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2"/>
          </p:nvPr>
        </p:nvSpPr>
        <p:spPr>
          <a:xfrm>
            <a:off x="4632198" y="1216152"/>
            <a:ext cx="4041648" cy="4937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13"/>
          <p:cNvSpPr>
            <a:spLocks noGrp="1"/>
          </p:cNvSpPr>
          <p:nvPr>
            <p:ph type="dt" sz="half" idx="10"/>
          </p:nvPr>
        </p:nvSpPr>
        <p:spPr>
          <a:xfrm>
            <a:off x="7281332" y="6356351"/>
            <a:ext cx="802217" cy="365125"/>
          </a:xfrm>
          <a:prstGeom prst="rect">
            <a:avLst/>
          </a:prstGeom>
        </p:spPr>
        <p:txBody>
          <a:bodyPr/>
          <a:lstStyle>
            <a:lvl1pPr>
              <a:defRPr/>
            </a:lvl1pPr>
          </a:lstStyle>
          <a:p>
            <a:fld id="{7B05C03B-D2FB-1F40-BF33-83EB95AC792E}" type="datetime1">
              <a:rPr lang="en-US" smtClean="0"/>
              <a:pPr/>
              <a:t>11/19/09</a:t>
            </a:fld>
            <a:endParaRPr lang="en-US" dirty="0"/>
          </a:p>
        </p:txBody>
      </p:sp>
      <p:sp>
        <p:nvSpPr>
          <p:cNvPr id="6" name="Footer Placeholder 2"/>
          <p:cNvSpPr>
            <a:spLocks noGrp="1"/>
          </p:cNvSpPr>
          <p:nvPr>
            <p:ph type="ftr" sz="quarter" idx="11"/>
          </p:nvPr>
        </p:nvSpPr>
        <p:spPr/>
        <p:txBody>
          <a:bodyPr/>
          <a:lstStyle>
            <a:lvl1pPr>
              <a:defRPr/>
            </a:lvl1pPr>
          </a:lstStyle>
          <a:p>
            <a:r>
              <a:rPr lang="en-US" smtClean="0"/>
              <a:t>Kambadur, Gupta, Ghoting, Avron and Lumsdaine</a:t>
            </a:r>
            <a:endParaRPr lang="en-US" dirty="0"/>
          </a:p>
        </p:txBody>
      </p:sp>
      <p:sp>
        <p:nvSpPr>
          <p:cNvPr id="7" name="Slide Number Placeholder 22"/>
          <p:cNvSpPr>
            <a:spLocks noGrp="1"/>
          </p:cNvSpPr>
          <p:nvPr>
            <p:ph type="sldNum" sz="quarter" idx="12"/>
          </p:nvPr>
        </p:nvSpPr>
        <p:spPr/>
        <p:txBody>
          <a:bodyPr/>
          <a:lstStyle>
            <a:lvl1pPr>
              <a:defRPr/>
            </a:lvl1pPr>
          </a:lstStyle>
          <a:p>
            <a:fld id="{EB8F49FD-6A45-E848-A9F4-14839FEAD584}"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285875"/>
            <a:ext cx="4040188" cy="685800"/>
          </a:xfrm>
          <a:noFill/>
          <a:ln>
            <a:noFill/>
          </a:ln>
        </p:spPr>
        <p:txBody>
          <a:bodyPr anchor="b">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4648202" y="1295400"/>
            <a:ext cx="4041775" cy="685800"/>
          </a:xfrm>
          <a:noFill/>
          <a:ln>
            <a:noFill/>
          </a:ln>
        </p:spPr>
        <p:txBody>
          <a:bodyPr anchor="b"/>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11" name="Content Placeholder 10"/>
          <p:cNvSpPr>
            <a:spLocks noGrp="1"/>
          </p:cNvSpPr>
          <p:nvPr>
            <p:ph sz="quarter" idx="2"/>
          </p:nvPr>
        </p:nvSpPr>
        <p:spPr>
          <a:xfrm>
            <a:off x="457200" y="2133600"/>
            <a:ext cx="4038600" cy="4038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4"/>
          </p:nvPr>
        </p:nvSpPr>
        <p:spPr>
          <a:xfrm>
            <a:off x="4648200" y="2133600"/>
            <a:ext cx="4038600" cy="4038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7281332" y="6356351"/>
            <a:ext cx="802217" cy="365125"/>
          </a:xfrm>
          <a:prstGeom prst="rect">
            <a:avLst/>
          </a:prstGeom>
        </p:spPr>
        <p:txBody>
          <a:bodyPr/>
          <a:lstStyle>
            <a:lvl1pPr>
              <a:defRPr/>
            </a:lvl1pPr>
          </a:lstStyle>
          <a:p>
            <a:fld id="{5557F99B-6B76-9744-8222-7D9D7F6C5972}" type="datetime1">
              <a:rPr lang="en-US" smtClean="0"/>
              <a:pPr/>
              <a:t>11/19/09</a:t>
            </a:fld>
            <a:endParaRPr lang="en-US" dirty="0"/>
          </a:p>
        </p:txBody>
      </p:sp>
      <p:sp>
        <p:nvSpPr>
          <p:cNvPr id="8" name="Footer Placeholder 7"/>
          <p:cNvSpPr>
            <a:spLocks noGrp="1"/>
          </p:cNvSpPr>
          <p:nvPr>
            <p:ph type="ftr" sz="quarter" idx="11"/>
          </p:nvPr>
        </p:nvSpPr>
        <p:spPr/>
        <p:txBody>
          <a:bodyPr/>
          <a:lstStyle>
            <a:lvl1pPr>
              <a:defRPr/>
            </a:lvl1pPr>
          </a:lstStyle>
          <a:p>
            <a:r>
              <a:rPr lang="en-US" smtClean="0"/>
              <a:t>Kambadur, Gupta, Ghoting, Avron and Lumsdaine</a:t>
            </a:r>
            <a:endParaRPr lang="en-US" dirty="0"/>
          </a:p>
        </p:txBody>
      </p:sp>
      <p:sp>
        <p:nvSpPr>
          <p:cNvPr id="9" name="Slide Number Placeholder 8"/>
          <p:cNvSpPr>
            <a:spLocks noGrp="1"/>
          </p:cNvSpPr>
          <p:nvPr>
            <p:ph type="sldNum" sz="quarter" idx="12"/>
          </p:nvPr>
        </p:nvSpPr>
        <p:spPr/>
        <p:txBody>
          <a:bodyPr/>
          <a:lstStyle>
            <a:lvl1pPr>
              <a:defRPr/>
            </a:lvl1pPr>
          </a:lstStyle>
          <a:p>
            <a:fld id="{EB8F49FD-6A45-E848-A9F4-14839FEAD584}"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793955"/>
          </a:xfrm>
        </p:spPr>
        <p:txBody>
          <a:bodyPr/>
          <a:lstStyle/>
          <a:p>
            <a:r>
              <a:rPr lang="en-US" smtClean="0"/>
              <a:t>Click to edit Master title style</a:t>
            </a:r>
            <a:endParaRPr lang="en-US" dirty="0"/>
          </a:p>
        </p:txBody>
      </p:sp>
      <p:sp>
        <p:nvSpPr>
          <p:cNvPr id="3" name="Date Placeholder 13"/>
          <p:cNvSpPr>
            <a:spLocks noGrp="1"/>
          </p:cNvSpPr>
          <p:nvPr>
            <p:ph type="dt" sz="half" idx="10"/>
          </p:nvPr>
        </p:nvSpPr>
        <p:spPr>
          <a:xfrm>
            <a:off x="7281332" y="6356351"/>
            <a:ext cx="802217" cy="365125"/>
          </a:xfrm>
          <a:prstGeom prst="rect">
            <a:avLst/>
          </a:prstGeom>
        </p:spPr>
        <p:txBody>
          <a:bodyPr/>
          <a:lstStyle>
            <a:lvl1pPr>
              <a:defRPr/>
            </a:lvl1pPr>
          </a:lstStyle>
          <a:p>
            <a:fld id="{D77B828D-BF7B-2241-B5A9-C07C73C476D1}" type="datetime1">
              <a:rPr lang="en-US" smtClean="0"/>
              <a:pPr/>
              <a:t>11/19/09</a:t>
            </a:fld>
            <a:endParaRPr lang="en-US" dirty="0"/>
          </a:p>
        </p:txBody>
      </p:sp>
      <p:sp>
        <p:nvSpPr>
          <p:cNvPr id="4" name="Footer Placeholder 2"/>
          <p:cNvSpPr>
            <a:spLocks noGrp="1"/>
          </p:cNvSpPr>
          <p:nvPr>
            <p:ph type="ftr" sz="quarter" idx="11"/>
          </p:nvPr>
        </p:nvSpPr>
        <p:spPr/>
        <p:txBody>
          <a:bodyPr/>
          <a:lstStyle>
            <a:lvl1pPr>
              <a:defRPr/>
            </a:lvl1pPr>
          </a:lstStyle>
          <a:p>
            <a:r>
              <a:rPr lang="en-US" smtClean="0"/>
              <a:t>Kambadur, Gupta, Ghoting, Avron and Lumsdaine</a:t>
            </a:r>
            <a:endParaRPr lang="en-US" dirty="0"/>
          </a:p>
        </p:txBody>
      </p:sp>
      <p:sp>
        <p:nvSpPr>
          <p:cNvPr id="5" name="Slide Number Placeholder 22"/>
          <p:cNvSpPr>
            <a:spLocks noGrp="1"/>
          </p:cNvSpPr>
          <p:nvPr>
            <p:ph type="sldNum" sz="quarter" idx="12"/>
          </p:nvPr>
        </p:nvSpPr>
        <p:spPr/>
        <p:txBody>
          <a:bodyPr/>
          <a:lstStyle>
            <a:lvl1pPr>
              <a:defRPr/>
            </a:lvl1pPr>
          </a:lstStyle>
          <a:p>
            <a:fld id="{EB8F49FD-6A45-E848-A9F4-14839FEAD584}"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281332" y="6356351"/>
            <a:ext cx="802217" cy="365125"/>
          </a:xfrm>
          <a:prstGeom prst="rect">
            <a:avLst/>
          </a:prstGeom>
        </p:spPr>
        <p:txBody>
          <a:bodyPr/>
          <a:lstStyle>
            <a:lvl1pPr>
              <a:defRPr/>
            </a:lvl1pPr>
          </a:lstStyle>
          <a:p>
            <a:fld id="{4476254C-8DA6-8341-8E04-A896DE864C6B}" type="datetime1">
              <a:rPr lang="en-US" smtClean="0"/>
              <a:pPr/>
              <a:t>11/19/09</a:t>
            </a:fld>
            <a:endParaRPr lang="en-US" dirty="0"/>
          </a:p>
        </p:txBody>
      </p:sp>
      <p:sp>
        <p:nvSpPr>
          <p:cNvPr id="3" name="Footer Placeholder 2"/>
          <p:cNvSpPr>
            <a:spLocks noGrp="1"/>
          </p:cNvSpPr>
          <p:nvPr>
            <p:ph type="ftr" sz="quarter" idx="11"/>
          </p:nvPr>
        </p:nvSpPr>
        <p:spPr/>
        <p:txBody>
          <a:bodyPr/>
          <a:lstStyle>
            <a:lvl1pPr>
              <a:defRPr/>
            </a:lvl1pPr>
          </a:lstStyle>
          <a:p>
            <a:r>
              <a:rPr lang="en-US" smtClean="0"/>
              <a:t>Kambadur, Gupta, Ghoting, Avron and Lumsdaine</a:t>
            </a:r>
            <a:endParaRPr lang="en-US" dirty="0"/>
          </a:p>
        </p:txBody>
      </p:sp>
      <p:sp>
        <p:nvSpPr>
          <p:cNvPr id="4" name="Slide Number Placeholder 3"/>
          <p:cNvSpPr>
            <a:spLocks noGrp="1"/>
          </p:cNvSpPr>
          <p:nvPr>
            <p:ph type="sldNum" sz="quarter" idx="12"/>
          </p:nvPr>
        </p:nvSpPr>
        <p:spPr/>
        <p:txBody>
          <a:bodyPr/>
          <a:lstStyle>
            <a:lvl1pPr>
              <a:defRPr/>
            </a:lvl1pPr>
          </a:lstStyle>
          <a:p>
            <a:fld id="{EB8F49FD-6A45-E848-A9F4-14839FEAD584}"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objTx" preserve="1">
  <p:cSld name="Content with Caption">
    <p:spTree>
      <p:nvGrpSpPr>
        <p:cNvPr id="1" name=""/>
        <p:cNvGrpSpPr/>
        <p:nvPr/>
      </p:nvGrpSpPr>
      <p:grpSpPr>
        <a:xfrm>
          <a:off x="0" y="0"/>
          <a:ext cx="0" cy="0"/>
          <a:chOff x="0" y="0"/>
          <a:chExt cx="0" cy="0"/>
        </a:xfrm>
      </p:grpSpPr>
      <p:sp>
        <p:nvSpPr>
          <p:cNvPr id="5" name="Straight Connector 9"/>
          <p:cNvSpPr>
            <a:spLocks noChangeShapeType="1"/>
          </p:cNvSpPr>
          <p:nvPr/>
        </p:nvSpPr>
        <p:spPr bwMode="auto">
          <a:xfrm rot="5400000">
            <a:off x="3160713" y="3324227"/>
            <a:ext cx="6035675" cy="0"/>
          </a:xfrm>
          <a:prstGeom prst="line">
            <a:avLst/>
          </a:prstGeom>
          <a:noFill/>
          <a:ln w="9525" cap="flat" cmpd="sng" algn="ctr">
            <a:solidFill>
              <a:schemeClr val="accent2"/>
            </a:solidFill>
            <a:prstDash val="dash"/>
            <a:round/>
            <a:headEnd type="none" w="med" len="med"/>
            <a:tailEnd type="none" w="med" len="med"/>
          </a:ln>
          <a:effectLst/>
        </p:spPr>
        <p:txBody>
          <a:bodyPr/>
          <a:lstStyle/>
          <a:p>
            <a:pPr>
              <a:defRPr/>
            </a:pPr>
            <a:endParaRPr lang="en-US" dirty="0">
              <a:latin typeface="Arial" charset="0"/>
              <a:ea typeface="ＭＳ Ｐゴシック" charset="-128"/>
              <a:cs typeface="ＭＳ Ｐゴシック" charset="-128"/>
            </a:endParaRPr>
          </a:p>
        </p:txBody>
      </p:sp>
      <p:sp>
        <p:nvSpPr>
          <p:cNvPr id="2" name="Title 1"/>
          <p:cNvSpPr>
            <a:spLocks noGrp="1"/>
          </p:cNvSpPr>
          <p:nvPr>
            <p:ph type="title"/>
          </p:nvPr>
        </p:nvSpPr>
        <p:spPr>
          <a:xfrm>
            <a:off x="6324600" y="304800"/>
            <a:ext cx="2514600" cy="838200"/>
          </a:xfrm>
        </p:spPr>
        <p:txBody>
          <a:bodyPr>
            <a:noAutofit/>
          </a:bodyPr>
          <a:lstStyle>
            <a:lvl1pPr algn="l">
              <a:buNone/>
              <a:defRPr sz="2000" b="1">
                <a:solidFill>
                  <a:schemeClr val="tx2"/>
                </a:solidFill>
                <a:latin typeface="+mn-lt"/>
                <a:ea typeface="+mn-ea"/>
                <a:cs typeface="+mn-cs"/>
              </a:defRPr>
            </a:lvl1pPr>
          </a:lstStyle>
          <a:p>
            <a:r>
              <a:rPr lang="en-US" smtClean="0"/>
              <a:t>Click to edit Master title style</a:t>
            </a:r>
            <a:endParaRPr lang="en-US"/>
          </a:p>
        </p:txBody>
      </p:sp>
      <p:sp>
        <p:nvSpPr>
          <p:cNvPr id="3" name="Text Placeholder 2"/>
          <p:cNvSpPr>
            <a:spLocks noGrp="1"/>
          </p:cNvSpPr>
          <p:nvPr>
            <p:ph type="body" idx="2"/>
          </p:nvPr>
        </p:nvSpPr>
        <p:spPr>
          <a:xfrm>
            <a:off x="6324600" y="1219202"/>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12" name="Content Placeholder 11"/>
          <p:cNvSpPr>
            <a:spLocks noGrp="1"/>
          </p:cNvSpPr>
          <p:nvPr>
            <p:ph sz="quarter" idx="1"/>
          </p:nvPr>
        </p:nvSpPr>
        <p:spPr>
          <a:xfrm>
            <a:off x="304800" y="304800"/>
            <a:ext cx="5715000" cy="5715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4"/>
          <p:cNvSpPr>
            <a:spLocks noGrp="1"/>
          </p:cNvSpPr>
          <p:nvPr>
            <p:ph type="dt" sz="half" idx="10"/>
          </p:nvPr>
        </p:nvSpPr>
        <p:spPr>
          <a:xfrm>
            <a:off x="7281332" y="6356351"/>
            <a:ext cx="802217" cy="365125"/>
          </a:xfrm>
          <a:prstGeom prst="rect">
            <a:avLst/>
          </a:prstGeom>
        </p:spPr>
        <p:txBody>
          <a:bodyPr/>
          <a:lstStyle>
            <a:lvl1pPr>
              <a:defRPr/>
            </a:lvl1pPr>
          </a:lstStyle>
          <a:p>
            <a:fld id="{D45A006E-3254-834F-89BB-FA49EF09EA44}" type="datetime1">
              <a:rPr lang="en-US" smtClean="0"/>
              <a:pPr/>
              <a:t>11/19/09</a:t>
            </a:fld>
            <a:endParaRPr lang="en-US" dirty="0"/>
          </a:p>
        </p:txBody>
      </p:sp>
      <p:sp>
        <p:nvSpPr>
          <p:cNvPr id="7" name="Footer Placeholder 5"/>
          <p:cNvSpPr>
            <a:spLocks noGrp="1"/>
          </p:cNvSpPr>
          <p:nvPr>
            <p:ph type="ftr" sz="quarter" idx="11"/>
          </p:nvPr>
        </p:nvSpPr>
        <p:spPr/>
        <p:txBody>
          <a:bodyPr/>
          <a:lstStyle>
            <a:lvl1pPr>
              <a:defRPr/>
            </a:lvl1pPr>
          </a:lstStyle>
          <a:p>
            <a:r>
              <a:rPr lang="en-US" smtClean="0"/>
              <a:t>Kambadur, Gupta, Ghoting, Avron and Lumsdaine</a:t>
            </a:r>
            <a:endParaRPr lang="en-US" dirty="0"/>
          </a:p>
        </p:txBody>
      </p:sp>
      <p:sp>
        <p:nvSpPr>
          <p:cNvPr id="8" name="Slide Number Placeholder 6"/>
          <p:cNvSpPr>
            <a:spLocks noGrp="1"/>
          </p:cNvSpPr>
          <p:nvPr>
            <p:ph type="sldNum" sz="quarter" idx="12"/>
          </p:nvPr>
        </p:nvSpPr>
        <p:spPr/>
        <p:txBody>
          <a:bodyPr/>
          <a:lstStyle>
            <a:lvl1pPr>
              <a:defRPr/>
            </a:lvl1pPr>
          </a:lstStyle>
          <a:p>
            <a:fld id="{EB8F49FD-6A45-E848-A9F4-14839FEAD584}"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picTx" preserve="1">
  <p:cSld name="Picture with Caption">
    <p:spTree>
      <p:nvGrpSpPr>
        <p:cNvPr id="1" name=""/>
        <p:cNvGrpSpPr/>
        <p:nvPr/>
      </p:nvGrpSpPr>
      <p:grpSpPr>
        <a:xfrm>
          <a:off x="0" y="0"/>
          <a:ext cx="0" cy="0"/>
          <a:chOff x="0" y="0"/>
          <a:chExt cx="0" cy="0"/>
        </a:xfrm>
      </p:grpSpPr>
      <p:sp>
        <p:nvSpPr>
          <p:cNvPr id="5" name="Rectangle 9"/>
          <p:cNvSpPr/>
          <p:nvPr/>
        </p:nvSpPr>
        <p:spPr>
          <a:xfrm>
            <a:off x="457202" y="500063"/>
            <a:ext cx="182563"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prstTxWarp prst="textNoShape">
              <a:avLst/>
            </a:prstTxWarp>
          </a:bodyPr>
          <a:lstStyle/>
          <a:p>
            <a:pPr algn="ctr">
              <a:defRPr/>
            </a:pPr>
            <a:endParaRPr lang="en-US" dirty="0">
              <a:solidFill>
                <a:srgbClr val="FFFFFF"/>
              </a:solidFill>
              <a:ea typeface="ＭＳ Ｐゴシック" pitchFamily="64" charset="-128"/>
              <a:cs typeface="ＭＳ Ｐゴシック" pitchFamily="64" charset="-128"/>
            </a:endParaRPr>
          </a:p>
        </p:txBody>
      </p:sp>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lang="en-US" smtClean="0"/>
              <a:t>Click to edit Master title style</a:t>
            </a:r>
            <a:endParaRPr lang="en-US"/>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normAutofit/>
          </a:bodyPr>
          <a:lstStyle>
            <a:lvl1pPr marL="0" indent="0">
              <a:spcBef>
                <a:spcPts val="600"/>
              </a:spcBef>
              <a:buNone/>
              <a:defRPr sz="3200"/>
            </a:lvl1pPr>
          </a:lstStyle>
          <a:p>
            <a:pPr lvl="0"/>
            <a:r>
              <a:rPr lang="en-US" noProof="0" dirty="0" smtClean="0"/>
              <a:t>Click icon to add picture</a:t>
            </a:r>
            <a:endParaRPr lang="en-US" noProof="0" dirty="0"/>
          </a:p>
        </p:txBody>
      </p:sp>
      <p:sp>
        <p:nvSpPr>
          <p:cNvPr id="4" name="Text Placeholder 3"/>
          <p:cNvSpPr>
            <a:spLocks noGrp="1"/>
          </p:cNvSpPr>
          <p:nvPr>
            <p:ph type="body" sz="half" idx="2"/>
          </p:nvPr>
        </p:nvSpPr>
        <p:spPr>
          <a:xfrm>
            <a:off x="457200" y="1219200"/>
            <a:ext cx="8229600" cy="533400"/>
          </a:xfrm>
        </p:spPr>
        <p:txBody>
          <a:bodyPr anchor="ctr"/>
          <a:lstStyle>
            <a:lvl1pPr marL="0" indent="0" algn="l">
              <a:buFontTx/>
              <a:buNone/>
              <a:defRPr sz="1400"/>
            </a:lvl1pPr>
            <a:lvl2pPr>
              <a:defRPr sz="1200"/>
            </a:lvl2pPr>
            <a:lvl3pPr>
              <a:defRPr sz="1000"/>
            </a:lvl3pPr>
            <a:lvl4pPr>
              <a:defRPr sz="900"/>
            </a:lvl4pPr>
            <a:lvl5pPr>
              <a:defRPr sz="900"/>
            </a:lvl5pPr>
          </a:lstStyle>
          <a:p>
            <a:pPr lvl="0"/>
            <a:r>
              <a:rPr lang="en-US" smtClean="0"/>
              <a:t>Click to edit Master text styles</a:t>
            </a:r>
          </a:p>
        </p:txBody>
      </p:sp>
      <p:sp>
        <p:nvSpPr>
          <p:cNvPr id="6" name="Date Placeholder 4"/>
          <p:cNvSpPr>
            <a:spLocks noGrp="1"/>
          </p:cNvSpPr>
          <p:nvPr>
            <p:ph type="dt" sz="half" idx="10"/>
          </p:nvPr>
        </p:nvSpPr>
        <p:spPr>
          <a:xfrm>
            <a:off x="7281332" y="6356351"/>
            <a:ext cx="802217" cy="365125"/>
          </a:xfrm>
          <a:prstGeom prst="rect">
            <a:avLst/>
          </a:prstGeom>
        </p:spPr>
        <p:txBody>
          <a:bodyPr/>
          <a:lstStyle>
            <a:lvl1pPr>
              <a:defRPr/>
            </a:lvl1pPr>
          </a:lstStyle>
          <a:p>
            <a:fld id="{6BE997C8-3CE5-3B40-9FC7-B1EFBC7759CF}" type="datetime1">
              <a:rPr lang="en-US" smtClean="0"/>
              <a:pPr/>
              <a:t>11/19/09</a:t>
            </a:fld>
            <a:endParaRPr lang="en-US" dirty="0"/>
          </a:p>
        </p:txBody>
      </p:sp>
      <p:sp>
        <p:nvSpPr>
          <p:cNvPr id="7" name="Footer Placeholder 5"/>
          <p:cNvSpPr>
            <a:spLocks noGrp="1"/>
          </p:cNvSpPr>
          <p:nvPr>
            <p:ph type="ftr" sz="quarter" idx="11"/>
          </p:nvPr>
        </p:nvSpPr>
        <p:spPr/>
        <p:txBody>
          <a:bodyPr/>
          <a:lstStyle>
            <a:lvl1pPr>
              <a:defRPr/>
            </a:lvl1pPr>
          </a:lstStyle>
          <a:p>
            <a:r>
              <a:rPr lang="en-US" smtClean="0"/>
              <a:t>Kambadur, Gupta, Ghoting, Avron and Lumsdaine</a:t>
            </a:r>
            <a:endParaRPr lang="en-US" dirty="0"/>
          </a:p>
        </p:txBody>
      </p:sp>
      <p:sp>
        <p:nvSpPr>
          <p:cNvPr id="8" name="Slide Number Placeholder 6"/>
          <p:cNvSpPr>
            <a:spLocks noGrp="1"/>
          </p:cNvSpPr>
          <p:nvPr>
            <p:ph type="sldNum" sz="quarter" idx="12"/>
          </p:nvPr>
        </p:nvSpPr>
        <p:spPr/>
        <p:txBody>
          <a:bodyPr/>
          <a:lstStyle>
            <a:lvl1pPr>
              <a:defRPr/>
            </a:lvl1pPr>
          </a:lstStyle>
          <a:p>
            <a:fld id="{EB8F49FD-6A45-E848-A9F4-14839FEAD584}"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tif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457200" y="152400"/>
            <a:ext cx="8229600" cy="990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endParaRPr lang="en-US" dirty="0"/>
          </a:p>
        </p:txBody>
      </p:sp>
      <p:sp>
        <p:nvSpPr>
          <p:cNvPr id="1027" name="Text Placeholder 12"/>
          <p:cNvSpPr>
            <a:spLocks noGrp="1"/>
          </p:cNvSpPr>
          <p:nvPr>
            <p:ph type="body" idx="1"/>
          </p:nvPr>
        </p:nvSpPr>
        <p:spPr bwMode="auto">
          <a:xfrm>
            <a:off x="457200" y="1219200"/>
            <a:ext cx="8229600" cy="49101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Footer Placeholder 2"/>
          <p:cNvSpPr>
            <a:spLocks noGrp="1"/>
          </p:cNvSpPr>
          <p:nvPr>
            <p:ph type="ftr" sz="quarter" idx="3"/>
          </p:nvPr>
        </p:nvSpPr>
        <p:spPr>
          <a:xfrm>
            <a:off x="4477658" y="6356351"/>
            <a:ext cx="4209142" cy="365125"/>
          </a:xfrm>
          <a:prstGeom prst="rect">
            <a:avLst/>
          </a:prstGeom>
        </p:spPr>
        <p:txBody>
          <a:bodyPr vert="horz" wrap="square" lIns="91440" tIns="45720" rIns="91440" bIns="45720" numCol="1" anchor="t" anchorCtr="0" compatLnSpc="1">
            <a:prstTxWarp prst="textNoShape">
              <a:avLst/>
            </a:prstTxWarp>
          </a:bodyPr>
          <a:lstStyle>
            <a:lvl1pPr algn="ctr">
              <a:defRPr sz="1400">
                <a:solidFill>
                  <a:schemeClr val="tx2"/>
                </a:solidFill>
              </a:defRPr>
            </a:lvl1pPr>
          </a:lstStyle>
          <a:p>
            <a:r>
              <a:rPr lang="en-US" dirty="0" smtClean="0"/>
              <a:t>Kambadur, Gupta, </a:t>
            </a:r>
            <a:r>
              <a:rPr lang="en-US" dirty="0" err="1" smtClean="0"/>
              <a:t>Ghoting</a:t>
            </a:r>
            <a:r>
              <a:rPr lang="en-US" dirty="0" smtClean="0"/>
              <a:t>, </a:t>
            </a:r>
            <a:r>
              <a:rPr lang="en-US" dirty="0" err="1" smtClean="0"/>
              <a:t>Avron</a:t>
            </a:r>
            <a:r>
              <a:rPr lang="en-US" dirty="0" smtClean="0"/>
              <a:t>, and </a:t>
            </a:r>
            <a:r>
              <a:rPr lang="en-US" dirty="0" err="1" smtClean="0"/>
              <a:t>Lumsdaine</a:t>
            </a:r>
            <a:endParaRPr lang="en-US" dirty="0"/>
          </a:p>
        </p:txBody>
      </p:sp>
      <p:sp>
        <p:nvSpPr>
          <p:cNvPr id="23" name="Slide Number Placeholder 22"/>
          <p:cNvSpPr>
            <a:spLocks noGrp="1"/>
          </p:cNvSpPr>
          <p:nvPr>
            <p:ph type="sldNum" sz="quarter" idx="4"/>
          </p:nvPr>
        </p:nvSpPr>
        <p:spPr>
          <a:xfrm>
            <a:off x="8083550" y="6356351"/>
            <a:ext cx="603250" cy="365125"/>
          </a:xfrm>
          <a:prstGeom prst="rect">
            <a:avLst/>
          </a:prstGeom>
        </p:spPr>
        <p:txBody>
          <a:bodyPr vert="horz" wrap="square" lIns="91440" tIns="45720" rIns="91440" bIns="45720" numCol="1" anchor="t" anchorCtr="0" compatLnSpc="1">
            <a:prstTxWarp prst="textNoShape">
              <a:avLst/>
            </a:prstTxWarp>
          </a:bodyPr>
          <a:lstStyle>
            <a:lvl1pPr algn="r">
              <a:defRPr sz="1400">
                <a:solidFill>
                  <a:schemeClr val="tx2"/>
                </a:solidFill>
              </a:defRPr>
            </a:lvl1pPr>
          </a:lstStyle>
          <a:p>
            <a:fld id="{EB8F49FD-6A45-E848-A9F4-14839FEAD584}" type="slidenum">
              <a:rPr lang="en-US" smtClean="0"/>
              <a:pPr/>
              <a:t>‹#›</a:t>
            </a:fld>
            <a:endParaRPr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a:defRPr/>
            </a:pPr>
            <a:endParaRPr lang="en-US" dirty="0">
              <a:latin typeface="Arial" charset="0"/>
              <a:ea typeface="ＭＳ Ｐゴシック" charset="-128"/>
              <a:cs typeface="ＭＳ Ｐゴシック" charset="-128"/>
            </a:endParaRPr>
          </a:p>
        </p:txBody>
      </p:sp>
      <p:pic>
        <p:nvPicPr>
          <p:cNvPr id="9" name="Picture 8" descr="IU_PrvTchInst.H.CMYK.tif"/>
          <p:cNvPicPr>
            <a:picLocks noChangeAspect="1"/>
          </p:cNvPicPr>
          <p:nvPr/>
        </p:nvPicPr>
        <p:blipFill>
          <a:blip r:embed="rId13"/>
          <a:stretch>
            <a:fillRect/>
          </a:stretch>
        </p:blipFill>
        <p:spPr>
          <a:xfrm>
            <a:off x="457200" y="6289675"/>
            <a:ext cx="2286000" cy="438151"/>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rtl="0" eaLnBrk="1" fontAlgn="base" hangingPunct="1">
        <a:spcBef>
          <a:spcPct val="0"/>
        </a:spcBef>
        <a:spcAft>
          <a:spcPct val="0"/>
        </a:spcAft>
        <a:defRPr sz="3200" b="1" kern="1200">
          <a:solidFill>
            <a:schemeClr val="accent1"/>
          </a:solidFill>
          <a:latin typeface="+mj-lt"/>
          <a:ea typeface="ＭＳ Ｐゴシック" pitchFamily="-88" charset="-128"/>
          <a:cs typeface="ＭＳ Ｐゴシック" pitchFamily="-88" charset="-128"/>
        </a:defRPr>
      </a:lvl1pPr>
      <a:lvl2pPr algn="l" rtl="0" eaLnBrk="1" fontAlgn="base" hangingPunct="1">
        <a:spcBef>
          <a:spcPct val="0"/>
        </a:spcBef>
        <a:spcAft>
          <a:spcPct val="0"/>
        </a:spcAft>
        <a:defRPr sz="3200" b="1">
          <a:solidFill>
            <a:schemeClr val="accent1"/>
          </a:solidFill>
          <a:latin typeface="Arial" charset="0"/>
          <a:ea typeface="ＭＳ Ｐゴシック" pitchFamily="-88" charset="-128"/>
          <a:cs typeface="ＭＳ Ｐゴシック" pitchFamily="-88" charset="-128"/>
        </a:defRPr>
      </a:lvl2pPr>
      <a:lvl3pPr algn="l" rtl="0" eaLnBrk="1" fontAlgn="base" hangingPunct="1">
        <a:spcBef>
          <a:spcPct val="0"/>
        </a:spcBef>
        <a:spcAft>
          <a:spcPct val="0"/>
        </a:spcAft>
        <a:defRPr sz="3200" b="1">
          <a:solidFill>
            <a:schemeClr val="accent1"/>
          </a:solidFill>
          <a:latin typeface="Arial" charset="0"/>
          <a:ea typeface="ＭＳ Ｐゴシック" pitchFamily="-88" charset="-128"/>
          <a:cs typeface="ＭＳ Ｐゴシック" pitchFamily="-88" charset="-128"/>
        </a:defRPr>
      </a:lvl3pPr>
      <a:lvl4pPr algn="l" rtl="0" eaLnBrk="1" fontAlgn="base" hangingPunct="1">
        <a:spcBef>
          <a:spcPct val="0"/>
        </a:spcBef>
        <a:spcAft>
          <a:spcPct val="0"/>
        </a:spcAft>
        <a:defRPr sz="3200" b="1">
          <a:solidFill>
            <a:schemeClr val="accent1"/>
          </a:solidFill>
          <a:latin typeface="Arial" charset="0"/>
          <a:ea typeface="ＭＳ Ｐゴシック" pitchFamily="-88" charset="-128"/>
          <a:cs typeface="ＭＳ Ｐゴシック" pitchFamily="-88" charset="-128"/>
        </a:defRPr>
      </a:lvl4pPr>
      <a:lvl5pPr algn="l" rtl="0" eaLnBrk="1" fontAlgn="base" hangingPunct="1">
        <a:spcBef>
          <a:spcPct val="0"/>
        </a:spcBef>
        <a:spcAft>
          <a:spcPct val="0"/>
        </a:spcAft>
        <a:defRPr sz="3200" b="1">
          <a:solidFill>
            <a:schemeClr val="accent1"/>
          </a:solidFill>
          <a:latin typeface="Arial" charset="0"/>
          <a:ea typeface="ＭＳ Ｐゴシック" pitchFamily="-88" charset="-128"/>
          <a:cs typeface="ＭＳ Ｐゴシック" pitchFamily="-88" charset="-128"/>
        </a:defRPr>
      </a:lvl5pPr>
      <a:lvl6pPr marL="457200" algn="l" rtl="0" eaLnBrk="1" fontAlgn="base" hangingPunct="1">
        <a:spcBef>
          <a:spcPct val="0"/>
        </a:spcBef>
        <a:spcAft>
          <a:spcPct val="0"/>
        </a:spcAft>
        <a:defRPr sz="3200">
          <a:solidFill>
            <a:schemeClr val="tx2"/>
          </a:solidFill>
          <a:latin typeface="Arial" charset="0"/>
        </a:defRPr>
      </a:lvl6pPr>
      <a:lvl7pPr marL="914400" algn="l" rtl="0" eaLnBrk="1" fontAlgn="base" hangingPunct="1">
        <a:spcBef>
          <a:spcPct val="0"/>
        </a:spcBef>
        <a:spcAft>
          <a:spcPct val="0"/>
        </a:spcAft>
        <a:defRPr sz="3200">
          <a:solidFill>
            <a:schemeClr val="tx2"/>
          </a:solidFill>
          <a:latin typeface="Arial" charset="0"/>
        </a:defRPr>
      </a:lvl7pPr>
      <a:lvl8pPr marL="1371600" algn="l" rtl="0" eaLnBrk="1" fontAlgn="base" hangingPunct="1">
        <a:spcBef>
          <a:spcPct val="0"/>
        </a:spcBef>
        <a:spcAft>
          <a:spcPct val="0"/>
        </a:spcAft>
        <a:defRPr sz="3200">
          <a:solidFill>
            <a:schemeClr val="tx2"/>
          </a:solidFill>
          <a:latin typeface="Arial" charset="0"/>
        </a:defRPr>
      </a:lvl8pPr>
      <a:lvl9pPr marL="1828800" algn="l" rtl="0" eaLnBrk="1" fontAlgn="base" hangingPunct="1">
        <a:spcBef>
          <a:spcPct val="0"/>
        </a:spcBef>
        <a:spcAft>
          <a:spcPct val="0"/>
        </a:spcAft>
        <a:defRPr sz="3200">
          <a:solidFill>
            <a:schemeClr val="tx2"/>
          </a:solidFill>
          <a:latin typeface="Arial" charset="0"/>
        </a:defRPr>
      </a:lvl9pPr>
    </p:titleStyle>
    <p:bodyStyle>
      <a:lvl1pPr marL="273050" indent="-273050" algn="l" rtl="0" eaLnBrk="1" fontAlgn="base" hangingPunct="1">
        <a:spcBef>
          <a:spcPts val="600"/>
        </a:spcBef>
        <a:spcAft>
          <a:spcPct val="0"/>
        </a:spcAft>
        <a:buClr>
          <a:schemeClr val="accent1"/>
        </a:buClr>
        <a:buSzPct val="76000"/>
        <a:buFont typeface="Arial"/>
        <a:buChar char="•"/>
        <a:defRPr sz="2600" kern="1200">
          <a:solidFill>
            <a:schemeClr val="tx1"/>
          </a:solidFill>
          <a:latin typeface="+mn-lt"/>
          <a:ea typeface="ＭＳ Ｐゴシック" pitchFamily="-88" charset="-128"/>
          <a:cs typeface="ＭＳ Ｐゴシック" pitchFamily="-88" charset="-128"/>
        </a:defRPr>
      </a:lvl1pPr>
      <a:lvl2pPr marL="547688" indent="-273050" algn="l" rtl="0" eaLnBrk="1" fontAlgn="base" hangingPunct="1">
        <a:spcBef>
          <a:spcPts val="500"/>
        </a:spcBef>
        <a:spcAft>
          <a:spcPct val="0"/>
        </a:spcAft>
        <a:buClr>
          <a:schemeClr val="accent2"/>
        </a:buClr>
        <a:buSzPct val="76000"/>
        <a:buFont typeface="Arial"/>
        <a:buChar char="•"/>
        <a:defRPr sz="2300" kern="1200">
          <a:solidFill>
            <a:schemeClr val="tx2"/>
          </a:solidFill>
          <a:latin typeface="+mn-lt"/>
          <a:ea typeface="ＭＳ Ｐゴシック" pitchFamily="-88" charset="-128"/>
          <a:cs typeface="+mn-cs"/>
        </a:defRPr>
      </a:lvl2pPr>
      <a:lvl3pPr marL="822325" indent="-228600" algn="l" rtl="0" eaLnBrk="1" fontAlgn="base" hangingPunct="1">
        <a:spcBef>
          <a:spcPts val="500"/>
        </a:spcBef>
        <a:spcAft>
          <a:spcPct val="0"/>
        </a:spcAft>
        <a:buClr>
          <a:srgbClr val="BCBCBC"/>
        </a:buClr>
        <a:buSzPct val="76000"/>
        <a:buFont typeface="Arial"/>
        <a:buChar char="•"/>
        <a:defRPr sz="2000" kern="1200">
          <a:solidFill>
            <a:schemeClr val="tx1"/>
          </a:solidFill>
          <a:latin typeface="+mn-lt"/>
          <a:ea typeface="ＭＳ Ｐゴシック" pitchFamily="-88" charset="-128"/>
          <a:cs typeface="+mn-cs"/>
        </a:defRPr>
      </a:lvl3pPr>
      <a:lvl4pPr marL="1096963" indent="-228600" algn="l" rtl="0" eaLnBrk="1" fontAlgn="base" hangingPunct="1">
        <a:spcBef>
          <a:spcPts val="400"/>
        </a:spcBef>
        <a:spcAft>
          <a:spcPct val="0"/>
        </a:spcAft>
        <a:buClr>
          <a:srgbClr val="8BA2B4"/>
        </a:buClr>
        <a:buSzPct val="70000"/>
        <a:buFont typeface="Arial"/>
        <a:buChar char="•"/>
        <a:defRPr sz="2000" kern="1200">
          <a:solidFill>
            <a:schemeClr val="tx1"/>
          </a:solidFill>
          <a:latin typeface="+mn-lt"/>
          <a:ea typeface="ＭＳ Ｐゴシック" pitchFamily="-88" charset="-128"/>
          <a:cs typeface="+mn-cs"/>
        </a:defRPr>
      </a:lvl4pPr>
      <a:lvl5pPr marL="1371600" indent="-228600" algn="l" rtl="0" eaLnBrk="1" fontAlgn="base" hangingPunct="1">
        <a:spcBef>
          <a:spcPts val="300"/>
        </a:spcBef>
        <a:spcAft>
          <a:spcPct val="0"/>
        </a:spcAft>
        <a:buClr>
          <a:schemeClr val="accent2"/>
        </a:buClr>
        <a:buSzPct val="70000"/>
        <a:buFont typeface="Arial"/>
        <a:buChar char="•"/>
        <a:defRPr sz="1600" kern="1200">
          <a:solidFill>
            <a:schemeClr val="tx1"/>
          </a:solidFill>
          <a:latin typeface="+mn-lt"/>
          <a:ea typeface="ＭＳ Ｐゴシック" pitchFamily="-88" charset="-128"/>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3" Type="http://schemas.openxmlformats.org/officeDocument/2006/relationships/image" Target="../media/image3.pdf"/><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df"/><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df"/><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df"/><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sz="2800" dirty="0" smtClean="0"/>
              <a:t>PFunc: Modern Task Parallelism For Modern High Performance Computing</a:t>
            </a:r>
            <a:endParaRPr lang="en-US" sz="2800" dirty="0"/>
          </a:p>
        </p:txBody>
      </p:sp>
      <p:sp>
        <p:nvSpPr>
          <p:cNvPr id="3" name="Subtitle 2"/>
          <p:cNvSpPr>
            <a:spLocks noGrp="1"/>
          </p:cNvSpPr>
          <p:nvPr>
            <p:ph type="subTitle" idx="1"/>
          </p:nvPr>
        </p:nvSpPr>
        <p:spPr/>
        <p:txBody>
          <a:bodyPr/>
          <a:lstStyle/>
          <a:p>
            <a:r>
              <a:rPr lang="en-US" dirty="0" smtClean="0"/>
              <a:t>Prabhanjan Kambadur, </a:t>
            </a:r>
          </a:p>
          <a:p>
            <a:r>
              <a:rPr lang="en-US" dirty="0" smtClean="0"/>
              <a:t>Open Systems Lab, Indiana University</a:t>
            </a:r>
          </a:p>
          <a:p>
            <a:endParaRPr lang="en-US" dirty="0" smtClean="0"/>
          </a:p>
          <a:p>
            <a:r>
              <a:rPr lang="en-US" dirty="0" smtClean="0"/>
              <a:t>With </a:t>
            </a:r>
            <a:r>
              <a:rPr lang="en-US" dirty="0" err="1" smtClean="0"/>
              <a:t>Anshul</a:t>
            </a:r>
            <a:r>
              <a:rPr lang="en-US" dirty="0" smtClean="0"/>
              <a:t> Gupta (IBM), </a:t>
            </a:r>
            <a:r>
              <a:rPr lang="en-US" dirty="0" err="1" smtClean="0"/>
              <a:t>Amol</a:t>
            </a:r>
            <a:r>
              <a:rPr lang="en-US" dirty="0" smtClean="0"/>
              <a:t> </a:t>
            </a:r>
            <a:r>
              <a:rPr lang="en-US" dirty="0" err="1" smtClean="0"/>
              <a:t>Ghoting</a:t>
            </a:r>
            <a:r>
              <a:rPr lang="en-US" dirty="0" smtClean="0"/>
              <a:t> (IBM), </a:t>
            </a:r>
            <a:r>
              <a:rPr lang="en-US" dirty="0" err="1" smtClean="0"/>
              <a:t>Haim</a:t>
            </a:r>
            <a:r>
              <a:rPr lang="en-US" dirty="0" smtClean="0"/>
              <a:t> </a:t>
            </a:r>
            <a:r>
              <a:rPr lang="en-US" dirty="0" err="1" smtClean="0"/>
              <a:t>Avron</a:t>
            </a:r>
            <a:r>
              <a:rPr lang="en-US" dirty="0" smtClean="0"/>
              <a:t> (Univ. of Tel Aviv), and Andrew </a:t>
            </a:r>
            <a:r>
              <a:rPr lang="en-US" dirty="0" err="1" smtClean="0"/>
              <a:t>Lumsdaine</a:t>
            </a:r>
            <a:r>
              <a:rPr lang="en-US" dirty="0" smtClean="0"/>
              <a:t> (IU)</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PFunc: Nested types</a:t>
            </a:r>
            <a:endParaRPr lang="en-US" dirty="0"/>
          </a:p>
        </p:txBody>
      </p:sp>
      <p:graphicFrame>
        <p:nvGraphicFramePr>
          <p:cNvPr id="4" name="Content Placeholder 3"/>
          <p:cNvGraphicFramePr>
            <a:graphicFrameLocks noGrp="1"/>
          </p:cNvGraphicFramePr>
          <p:nvPr>
            <p:ph sz="quarter" idx="1"/>
          </p:nvPr>
        </p:nvGraphicFramePr>
        <p:xfrm>
          <a:off x="457200" y="1405463"/>
          <a:ext cx="8229600" cy="1854200"/>
        </p:xfrm>
        <a:graphic>
          <a:graphicData uri="http://schemas.openxmlformats.org/drawingml/2006/table">
            <a:tbl>
              <a:tblPr firstRow="1" bandRow="1">
                <a:tableStyleId>{5C22544A-7EE6-4342-B048-85BDC9FD1C3A}</a:tableStyleId>
              </a:tblPr>
              <a:tblGrid>
                <a:gridCol w="1557867"/>
                <a:gridCol w="6671733"/>
              </a:tblGrid>
              <a:tr h="370840">
                <a:tc>
                  <a:txBody>
                    <a:bodyPr/>
                    <a:lstStyle/>
                    <a:p>
                      <a:r>
                        <a:rPr lang="en-US" dirty="0" smtClean="0"/>
                        <a:t>Type</a:t>
                      </a:r>
                      <a:endParaRPr lang="en-US" dirty="0"/>
                    </a:p>
                  </a:txBody>
                  <a:tcPr/>
                </a:tc>
                <a:tc>
                  <a:txBody>
                    <a:bodyPr/>
                    <a:lstStyle/>
                    <a:p>
                      <a:r>
                        <a:rPr lang="en-US" dirty="0" smtClean="0"/>
                        <a:t>Explanation</a:t>
                      </a:r>
                      <a:endParaRPr lang="en-US" dirty="0"/>
                    </a:p>
                  </a:txBody>
                  <a:tcPr/>
                </a:tc>
              </a:tr>
              <a:tr h="370840">
                <a:tc>
                  <a:txBody>
                    <a:bodyPr/>
                    <a:lstStyle/>
                    <a:p>
                      <a:r>
                        <a:rPr lang="en-US" dirty="0" smtClean="0"/>
                        <a:t>attribute</a:t>
                      </a:r>
                      <a:endParaRPr lang="en-US" dirty="0"/>
                    </a:p>
                  </a:txBody>
                  <a:tcPr/>
                </a:tc>
                <a:tc>
                  <a:txBody>
                    <a:bodyPr/>
                    <a:lstStyle/>
                    <a:p>
                      <a:r>
                        <a:rPr lang="en-US" dirty="0" smtClean="0"/>
                        <a:t>Attached</a:t>
                      </a:r>
                      <a:r>
                        <a:rPr lang="en-US" baseline="0" dirty="0" smtClean="0"/>
                        <a:t> to each task. Used for affinity, priority, etc</a:t>
                      </a:r>
                      <a:endParaRPr lang="en-US" dirty="0"/>
                    </a:p>
                  </a:txBody>
                  <a:tcPr/>
                </a:tc>
              </a:tr>
              <a:tr h="370840">
                <a:tc>
                  <a:txBody>
                    <a:bodyPr/>
                    <a:lstStyle/>
                    <a:p>
                      <a:r>
                        <a:rPr lang="en-US" dirty="0" smtClean="0"/>
                        <a:t>group</a:t>
                      </a:r>
                      <a:endParaRPr lang="en-US" dirty="0"/>
                    </a:p>
                  </a:txBody>
                  <a:tcPr/>
                </a:tc>
                <a:tc>
                  <a:txBody>
                    <a:bodyPr/>
                    <a:lstStyle/>
                    <a:p>
                      <a:r>
                        <a:rPr lang="en-US" dirty="0" smtClean="0"/>
                        <a:t>Attached</a:t>
                      </a:r>
                      <a:r>
                        <a:rPr lang="en-US" baseline="0" dirty="0" smtClean="0"/>
                        <a:t> to each task. Used for SPMD-style programming</a:t>
                      </a:r>
                      <a:endParaRPr lang="en-US" dirty="0"/>
                    </a:p>
                  </a:txBody>
                  <a:tcPr/>
                </a:tc>
              </a:tr>
              <a:tr h="370840">
                <a:tc>
                  <a:txBody>
                    <a:bodyPr/>
                    <a:lstStyle/>
                    <a:p>
                      <a:r>
                        <a:rPr lang="en-US" dirty="0" smtClean="0"/>
                        <a:t>task</a:t>
                      </a:r>
                      <a:endParaRPr lang="en-US" dirty="0"/>
                    </a:p>
                  </a:txBody>
                  <a:tcPr/>
                </a:tc>
                <a:tc>
                  <a:txBody>
                    <a:bodyPr/>
                    <a:lstStyle/>
                    <a:p>
                      <a:r>
                        <a:rPr lang="en-US" dirty="0" smtClean="0"/>
                        <a:t>Handle to a spawned task. Used for status checks</a:t>
                      </a:r>
                      <a:endParaRPr lang="en-US" dirty="0"/>
                    </a:p>
                  </a:txBody>
                  <a:tcPr/>
                </a:tc>
              </a:tr>
              <a:tr h="370840">
                <a:tc>
                  <a:txBody>
                    <a:bodyPr/>
                    <a:lstStyle/>
                    <a:p>
                      <a:r>
                        <a:rPr lang="en-US" dirty="0" smtClean="0"/>
                        <a:t>taskmgr</a:t>
                      </a:r>
                      <a:endParaRPr lang="en-US" dirty="0"/>
                    </a:p>
                  </a:txBody>
                  <a:tcPr/>
                </a:tc>
                <a:tc>
                  <a:txBody>
                    <a:bodyPr/>
                    <a:lstStyle/>
                    <a:p>
                      <a:r>
                        <a:rPr lang="en-US" dirty="0" smtClean="0"/>
                        <a:t>Represents PFunc’s runtime. Encapsulates threads</a:t>
                      </a:r>
                      <a:r>
                        <a:rPr lang="en-US" baseline="0" dirty="0" smtClean="0"/>
                        <a:t> and queues</a:t>
                      </a:r>
                      <a:endParaRPr lang="en-US" dirty="0"/>
                    </a:p>
                  </a:txBody>
                  <a:tcPr/>
                </a:tc>
              </a:tr>
            </a:tbl>
          </a:graphicData>
        </a:graphic>
      </p:graphicFrame>
      <p:sp>
        <p:nvSpPr>
          <p:cNvPr id="5" name="TextBox 4"/>
          <p:cNvSpPr txBox="1"/>
          <p:nvPr/>
        </p:nvSpPr>
        <p:spPr>
          <a:xfrm>
            <a:off x="1607315" y="3700896"/>
            <a:ext cx="5309980" cy="1200329"/>
          </a:xfrm>
          <a:prstGeom prst="rect">
            <a:avLst/>
          </a:prstGeom>
          <a:noFill/>
        </p:spPr>
        <p:txBody>
          <a:bodyPr wrap="none" rtlCol="0">
            <a:spAutoFit/>
          </a:bodyPr>
          <a:lstStyle/>
          <a:p>
            <a:r>
              <a:rPr lang="en-US" b="1" dirty="0" smtClean="0">
                <a:latin typeface="Monaco"/>
                <a:cs typeface="Monaco"/>
              </a:rPr>
              <a:t>typedef </a:t>
            </a:r>
            <a:r>
              <a:rPr lang="en-US" dirty="0" err="1" smtClean="0">
                <a:latin typeface="Monaco"/>
                <a:cs typeface="Monaco"/>
              </a:rPr>
              <a:t>my_pfunc::attribute</a:t>
            </a:r>
            <a:r>
              <a:rPr lang="en-US" dirty="0" smtClean="0">
                <a:latin typeface="Monaco"/>
                <a:cs typeface="Monaco"/>
              </a:rPr>
              <a:t> </a:t>
            </a:r>
            <a:r>
              <a:rPr lang="en-US" dirty="0" err="1" smtClean="0">
                <a:latin typeface="Monaco"/>
                <a:cs typeface="Monaco"/>
              </a:rPr>
              <a:t>my_attr</a:t>
            </a:r>
            <a:r>
              <a:rPr lang="en-US" dirty="0" smtClean="0">
                <a:latin typeface="Monaco"/>
                <a:cs typeface="Monaco"/>
              </a:rPr>
              <a:t>;</a:t>
            </a:r>
          </a:p>
          <a:p>
            <a:r>
              <a:rPr lang="en-US" b="1" dirty="0" smtClean="0">
                <a:latin typeface="Monaco"/>
                <a:cs typeface="Monaco"/>
              </a:rPr>
              <a:t>typedef </a:t>
            </a:r>
            <a:r>
              <a:rPr lang="en-US" dirty="0" err="1" smtClean="0">
                <a:latin typeface="Monaco"/>
                <a:cs typeface="Monaco"/>
              </a:rPr>
              <a:t>my_pfunc::group</a:t>
            </a:r>
            <a:r>
              <a:rPr lang="en-US" dirty="0" smtClean="0">
                <a:latin typeface="Monaco"/>
                <a:cs typeface="Monaco"/>
              </a:rPr>
              <a:t> </a:t>
            </a:r>
            <a:r>
              <a:rPr lang="en-US" dirty="0" err="1" smtClean="0">
                <a:latin typeface="Monaco"/>
                <a:cs typeface="Monaco"/>
              </a:rPr>
              <a:t>my_group</a:t>
            </a:r>
            <a:r>
              <a:rPr lang="en-US" dirty="0" smtClean="0">
                <a:latin typeface="Monaco"/>
                <a:cs typeface="Monaco"/>
              </a:rPr>
              <a:t>;</a:t>
            </a:r>
          </a:p>
          <a:p>
            <a:r>
              <a:rPr lang="en-US" b="1" dirty="0" smtClean="0">
                <a:latin typeface="Monaco"/>
                <a:cs typeface="Monaco"/>
              </a:rPr>
              <a:t>typedef </a:t>
            </a:r>
            <a:r>
              <a:rPr lang="en-US" dirty="0" err="1" smtClean="0">
                <a:latin typeface="Monaco"/>
                <a:cs typeface="Monaco"/>
              </a:rPr>
              <a:t>my_pfunc::task</a:t>
            </a:r>
            <a:r>
              <a:rPr lang="en-US" dirty="0" smtClean="0">
                <a:latin typeface="Monaco"/>
                <a:cs typeface="Monaco"/>
              </a:rPr>
              <a:t> </a:t>
            </a:r>
            <a:r>
              <a:rPr lang="en-US" dirty="0" err="1" smtClean="0">
                <a:latin typeface="Monaco"/>
                <a:cs typeface="Monaco"/>
              </a:rPr>
              <a:t>my_task</a:t>
            </a:r>
            <a:r>
              <a:rPr lang="en-US" dirty="0" smtClean="0">
                <a:latin typeface="Monaco"/>
                <a:cs typeface="Monaco"/>
              </a:rPr>
              <a:t>;</a:t>
            </a:r>
          </a:p>
          <a:p>
            <a:r>
              <a:rPr lang="en-US" b="1" dirty="0" smtClean="0">
                <a:latin typeface="Monaco"/>
                <a:cs typeface="Monaco"/>
              </a:rPr>
              <a:t>typedef </a:t>
            </a:r>
            <a:r>
              <a:rPr lang="en-US" dirty="0" err="1" smtClean="0">
                <a:latin typeface="Monaco"/>
                <a:cs typeface="Monaco"/>
              </a:rPr>
              <a:t>my_pfunc::taskmgr</a:t>
            </a:r>
            <a:r>
              <a:rPr lang="en-US" dirty="0" smtClean="0">
                <a:latin typeface="Monaco"/>
                <a:cs typeface="Monaco"/>
              </a:rPr>
              <a:t> my_taskmgr;</a:t>
            </a:r>
          </a:p>
        </p:txBody>
      </p:sp>
      <p:sp>
        <p:nvSpPr>
          <p:cNvPr id="6" name="Footer Placeholder 5"/>
          <p:cNvSpPr>
            <a:spLocks noGrp="1"/>
          </p:cNvSpPr>
          <p:nvPr>
            <p:ph type="ftr" sz="quarter" idx="11"/>
          </p:nvPr>
        </p:nvSpPr>
        <p:spPr/>
        <p:txBody>
          <a:bodyPr/>
          <a:lstStyle/>
          <a:p>
            <a:r>
              <a:rPr lang="en-US" smtClean="0"/>
              <a:t>Kambadur, Gupta, Ghoting, Avron and Lumsdaine</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89468" y="118539"/>
            <a:ext cx="8229600" cy="668867"/>
          </a:xfrm>
        </p:spPr>
        <p:txBody>
          <a:bodyPr/>
          <a:lstStyle/>
          <a:p>
            <a:r>
              <a:rPr lang="en-US" dirty="0" smtClean="0"/>
              <a:t>Fibonacci numbers</a:t>
            </a:r>
            <a:endParaRPr lang="en-US" dirty="0"/>
          </a:p>
        </p:txBody>
      </p:sp>
      <p:sp>
        <p:nvSpPr>
          <p:cNvPr id="5" name="TextBox 4"/>
          <p:cNvSpPr txBox="1"/>
          <p:nvPr/>
        </p:nvSpPr>
        <p:spPr>
          <a:xfrm>
            <a:off x="1126260" y="1154542"/>
            <a:ext cx="7079983" cy="4862869"/>
          </a:xfrm>
          <a:prstGeom prst="rect">
            <a:avLst/>
          </a:prstGeom>
          <a:noFill/>
        </p:spPr>
        <p:txBody>
          <a:bodyPr wrap="none" rtlCol="0">
            <a:spAutoFit/>
          </a:bodyPr>
          <a:lstStyle/>
          <a:p>
            <a:r>
              <a:rPr lang="en-US" sz="1400" dirty="0" err="1" smtClean="0">
                <a:latin typeface="Monaco"/>
                <a:cs typeface="Monaco"/>
              </a:rPr>
              <a:t>my_taskmgr</a:t>
            </a:r>
            <a:r>
              <a:rPr lang="en-US" sz="1400" dirty="0" smtClean="0">
                <a:latin typeface="Monaco"/>
                <a:cs typeface="Monaco"/>
              </a:rPr>
              <a:t> </a:t>
            </a:r>
            <a:r>
              <a:rPr lang="en-US" sz="1400" dirty="0" err="1" smtClean="0">
                <a:latin typeface="Monaco"/>
                <a:cs typeface="Monaco"/>
              </a:rPr>
              <a:t>gbl_taskmgr</a:t>
            </a:r>
            <a:r>
              <a:rPr lang="en-US" sz="1400" dirty="0" smtClean="0">
                <a:latin typeface="Monaco"/>
                <a:cs typeface="Monaco"/>
              </a:rPr>
              <a:t> (N /*</a:t>
            </a:r>
            <a:r>
              <a:rPr lang="en-US" sz="1400" i="1" dirty="0" smtClean="0">
                <a:latin typeface="Monaco"/>
                <a:cs typeface="Monaco"/>
              </a:rPr>
              <a:t>num queues</a:t>
            </a:r>
            <a:r>
              <a:rPr lang="en-US" sz="1400" dirty="0" smtClean="0">
                <a:latin typeface="Monaco"/>
                <a:cs typeface="Monaco"/>
              </a:rPr>
              <a:t>*/, M /*</a:t>
            </a:r>
            <a:r>
              <a:rPr lang="en-US" sz="1400" i="1" dirty="0" err="1" smtClean="0">
                <a:latin typeface="Monaco"/>
                <a:cs typeface="Monaco"/>
              </a:rPr>
              <a:t>thds</a:t>
            </a:r>
            <a:r>
              <a:rPr lang="en-US" sz="1400" i="1" dirty="0" smtClean="0">
                <a:latin typeface="Monaco"/>
                <a:cs typeface="Monaco"/>
              </a:rPr>
              <a:t> per queue</a:t>
            </a:r>
            <a:r>
              <a:rPr lang="en-US" sz="1400" dirty="0" smtClean="0">
                <a:latin typeface="Monaco"/>
                <a:cs typeface="Monaco"/>
              </a:rPr>
              <a:t>*/);</a:t>
            </a:r>
          </a:p>
          <a:p>
            <a:endParaRPr lang="en-US" sz="1400" dirty="0" smtClean="0">
              <a:latin typeface="Monaco"/>
              <a:cs typeface="Monaco"/>
            </a:endParaRPr>
          </a:p>
          <a:p>
            <a:r>
              <a:rPr lang="en-US" sz="1400" b="1" dirty="0" smtClean="0">
                <a:latin typeface="Monaco"/>
                <a:cs typeface="Monaco"/>
              </a:rPr>
              <a:t>struct </a:t>
            </a:r>
            <a:r>
              <a:rPr lang="en-US" sz="1400" dirty="0" smtClean="0">
                <a:latin typeface="Monaco"/>
                <a:cs typeface="Monaco"/>
              </a:rPr>
              <a:t>fibonacci {</a:t>
            </a:r>
          </a:p>
          <a:p>
            <a:r>
              <a:rPr lang="en-US" sz="1400" dirty="0" smtClean="0">
                <a:latin typeface="Monaco"/>
                <a:cs typeface="Monaco"/>
              </a:rPr>
              <a:t>  fibonacci (const int&amp; n) : n(n), answer(0) {}</a:t>
            </a:r>
          </a:p>
          <a:p>
            <a:r>
              <a:rPr lang="en-US" sz="1400" b="1" dirty="0" smtClean="0">
                <a:latin typeface="Monaco"/>
                <a:cs typeface="Monaco"/>
              </a:rPr>
              <a:t>  void </a:t>
            </a:r>
            <a:r>
              <a:rPr lang="en-US" sz="1400" dirty="0" smtClean="0">
                <a:latin typeface="Monaco"/>
                <a:cs typeface="Monaco"/>
              </a:rPr>
              <a:t>operator () (</a:t>
            </a:r>
            <a:r>
              <a:rPr lang="en-US" sz="1400" b="1" dirty="0" smtClean="0">
                <a:latin typeface="Monaco"/>
                <a:cs typeface="Monaco"/>
              </a:rPr>
              <a:t>void</a:t>
            </a:r>
            <a:r>
              <a:rPr lang="en-US" sz="1400" dirty="0" smtClean="0">
                <a:latin typeface="Monaco"/>
                <a:cs typeface="Monaco"/>
              </a:rPr>
              <a:t>) {</a:t>
            </a:r>
          </a:p>
          <a:p>
            <a:r>
              <a:rPr lang="en-US" sz="1400" dirty="0" smtClean="0">
                <a:latin typeface="Monaco"/>
                <a:cs typeface="Monaco"/>
              </a:rPr>
              <a:t>    </a:t>
            </a:r>
            <a:r>
              <a:rPr lang="en-US" sz="1400" b="1" dirty="0" smtClean="0">
                <a:latin typeface="Monaco"/>
                <a:cs typeface="Monaco"/>
              </a:rPr>
              <a:t>if </a:t>
            </a:r>
            <a:r>
              <a:rPr lang="en-US" sz="1400" dirty="0" smtClean="0">
                <a:latin typeface="Monaco"/>
                <a:cs typeface="Monaco"/>
              </a:rPr>
              <a:t>(0 == n || 1 == n) answer = n; </a:t>
            </a:r>
          </a:p>
          <a:p>
            <a:r>
              <a:rPr lang="en-US" sz="1400" dirty="0" smtClean="0">
                <a:latin typeface="Monaco"/>
                <a:cs typeface="Monaco"/>
              </a:rPr>
              <a:t>    </a:t>
            </a:r>
            <a:r>
              <a:rPr lang="en-US" sz="1400" b="1" dirty="0" smtClean="0">
                <a:latin typeface="Monaco"/>
                <a:cs typeface="Monaco"/>
              </a:rPr>
              <a:t>else </a:t>
            </a:r>
            <a:r>
              <a:rPr lang="en-US" sz="1400" dirty="0" smtClean="0">
                <a:latin typeface="Monaco"/>
                <a:cs typeface="Monaco"/>
              </a:rPr>
              <a:t>{</a:t>
            </a:r>
          </a:p>
          <a:p>
            <a:r>
              <a:rPr lang="en-US" sz="1400" dirty="0" smtClean="0">
                <a:latin typeface="Monaco"/>
                <a:cs typeface="Monaco"/>
              </a:rPr>
              <a:t>      task tsk; </a:t>
            </a:r>
          </a:p>
          <a:p>
            <a:r>
              <a:rPr lang="en-US" sz="1400" dirty="0" smtClean="0">
                <a:latin typeface="Monaco"/>
                <a:cs typeface="Monaco"/>
              </a:rPr>
              <a:t>      fibonacci fib_n_1 (n−1), fib_n_2 (n−2);</a:t>
            </a:r>
          </a:p>
          <a:p>
            <a:r>
              <a:rPr lang="en-US" sz="1400" dirty="0" smtClean="0">
                <a:solidFill>
                  <a:srgbClr val="0000FF"/>
                </a:solidFill>
                <a:latin typeface="Monaco"/>
                <a:cs typeface="Monaco"/>
              </a:rPr>
              <a:t>      </a:t>
            </a:r>
          </a:p>
          <a:p>
            <a:r>
              <a:rPr lang="en-US" dirty="0" smtClean="0">
                <a:solidFill>
                  <a:srgbClr val="0000FF"/>
                </a:solidFill>
                <a:latin typeface="Monaco"/>
                <a:cs typeface="Monaco"/>
              </a:rPr>
              <a:t>     </a:t>
            </a:r>
            <a:r>
              <a:rPr lang="en-US" dirty="0" err="1" smtClean="0">
                <a:solidFill>
                  <a:srgbClr val="0000FF"/>
                </a:solidFill>
                <a:latin typeface="Monaco"/>
                <a:cs typeface="Monaco"/>
              </a:rPr>
              <a:t>pfunc::spawn</a:t>
            </a:r>
            <a:r>
              <a:rPr lang="en-US" dirty="0" smtClean="0">
                <a:solidFill>
                  <a:srgbClr val="0000FF"/>
                </a:solidFill>
                <a:latin typeface="Monaco"/>
                <a:cs typeface="Monaco"/>
              </a:rPr>
              <a:t> (∗gbl_taskmgr, tsk, fib_n_1);</a:t>
            </a:r>
          </a:p>
          <a:p>
            <a:r>
              <a:rPr lang="en-US" dirty="0" smtClean="0">
                <a:latin typeface="Monaco"/>
                <a:cs typeface="Monaco"/>
              </a:rPr>
              <a:t>     </a:t>
            </a:r>
            <a:r>
              <a:rPr lang="en-US" dirty="0" smtClean="0">
                <a:solidFill>
                  <a:srgbClr val="008000"/>
                </a:solidFill>
                <a:latin typeface="Monaco"/>
                <a:cs typeface="Monaco"/>
              </a:rPr>
              <a:t>fib_n_2(); </a:t>
            </a:r>
          </a:p>
          <a:p>
            <a:r>
              <a:rPr lang="en-US" dirty="0" smtClean="0">
                <a:solidFill>
                  <a:srgbClr val="0000FF"/>
                </a:solidFill>
                <a:latin typeface="Monaco"/>
                <a:cs typeface="Monaco"/>
              </a:rPr>
              <a:t>     </a:t>
            </a:r>
            <a:r>
              <a:rPr lang="en-US" dirty="0" err="1" smtClean="0">
                <a:solidFill>
                  <a:srgbClr val="0000FF"/>
                </a:solidFill>
                <a:latin typeface="Monaco"/>
                <a:cs typeface="Monaco"/>
              </a:rPr>
              <a:t>pfunc::wait</a:t>
            </a:r>
            <a:r>
              <a:rPr lang="en-US" dirty="0" smtClean="0">
                <a:solidFill>
                  <a:srgbClr val="0000FF"/>
                </a:solidFill>
                <a:latin typeface="Monaco"/>
                <a:cs typeface="Monaco"/>
              </a:rPr>
              <a:t> (∗gbl_taskmgr, tsk); </a:t>
            </a:r>
          </a:p>
          <a:p>
            <a:r>
              <a:rPr lang="en-US" dirty="0" smtClean="0">
                <a:latin typeface="Monaco"/>
                <a:cs typeface="Monaco"/>
              </a:rPr>
              <a:t>           </a:t>
            </a:r>
          </a:p>
          <a:p>
            <a:r>
              <a:rPr lang="en-US" sz="1400" dirty="0" smtClean="0">
                <a:latin typeface="Monaco"/>
                <a:cs typeface="Monaco"/>
              </a:rPr>
              <a:t>      answer = fib_n_1.answer + fib_n_2.answer;</a:t>
            </a:r>
          </a:p>
          <a:p>
            <a:r>
              <a:rPr lang="en-US" sz="1400" dirty="0" smtClean="0">
                <a:latin typeface="Monaco"/>
                <a:cs typeface="Monaco"/>
              </a:rPr>
              <a:t>    }</a:t>
            </a:r>
          </a:p>
          <a:p>
            <a:r>
              <a:rPr lang="en-US" sz="1400" dirty="0" smtClean="0">
                <a:latin typeface="Monaco"/>
                <a:cs typeface="Monaco"/>
              </a:rPr>
              <a:t>  }</a:t>
            </a:r>
          </a:p>
          <a:p>
            <a:endParaRPr lang="en-US" sz="1400" dirty="0" smtClean="0">
              <a:latin typeface="Monaco"/>
              <a:cs typeface="Monaco"/>
            </a:endParaRPr>
          </a:p>
          <a:p>
            <a:r>
              <a:rPr lang="en-US" sz="1400" b="1" dirty="0" smtClean="0">
                <a:latin typeface="Monaco"/>
                <a:cs typeface="Monaco"/>
              </a:rPr>
              <a:t>  </a:t>
            </a:r>
            <a:r>
              <a:rPr lang="en-US" sz="1400" b="1" dirty="0" err="1" smtClean="0">
                <a:latin typeface="Monaco"/>
                <a:cs typeface="Monaco"/>
              </a:rPr>
              <a:t>int</a:t>
            </a:r>
            <a:r>
              <a:rPr lang="en-US" sz="1400" b="1" dirty="0" smtClean="0">
                <a:latin typeface="Monaco"/>
                <a:cs typeface="Monaco"/>
              </a:rPr>
              <a:t> </a:t>
            </a:r>
            <a:r>
              <a:rPr lang="en-US" sz="1400" dirty="0" smtClean="0">
                <a:latin typeface="Monaco"/>
                <a:cs typeface="Monaco"/>
              </a:rPr>
              <a:t>answer; </a:t>
            </a:r>
          </a:p>
          <a:p>
            <a:r>
              <a:rPr lang="en-US" sz="1400" b="1" dirty="0" smtClean="0">
                <a:latin typeface="Monaco"/>
                <a:cs typeface="Monaco"/>
              </a:rPr>
              <a:t>  const int </a:t>
            </a:r>
            <a:r>
              <a:rPr lang="en-US" sz="1400" dirty="0" smtClean="0">
                <a:latin typeface="Monaco"/>
                <a:cs typeface="Monaco"/>
              </a:rPr>
              <a:t>n;</a:t>
            </a:r>
          </a:p>
          <a:p>
            <a:r>
              <a:rPr lang="en-US" sz="1400" dirty="0" smtClean="0">
                <a:latin typeface="Monaco"/>
                <a:cs typeface="Monaco"/>
              </a:rPr>
              <a:t>}; </a:t>
            </a:r>
          </a:p>
        </p:txBody>
      </p:sp>
      <p:sp>
        <p:nvSpPr>
          <p:cNvPr id="4" name="Footer Placeholder 3"/>
          <p:cNvSpPr>
            <a:spLocks noGrp="1"/>
          </p:cNvSpPr>
          <p:nvPr>
            <p:ph type="ftr" sz="quarter" idx="11"/>
          </p:nvPr>
        </p:nvSpPr>
        <p:spPr/>
        <p:txBody>
          <a:bodyPr/>
          <a:lstStyle/>
          <a:p>
            <a:r>
              <a:rPr lang="en-US" smtClean="0"/>
              <a:t>Kambadur, Gupta, Ghoting, Avron and Lumsdaine</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PFunc: Fibonacci performance</a:t>
            </a:r>
            <a:endParaRPr lang="en-US" dirty="0"/>
          </a:p>
        </p:txBody>
      </p:sp>
      <p:sp>
        <p:nvSpPr>
          <p:cNvPr id="3" name="Content Placeholder 2"/>
          <p:cNvSpPr>
            <a:spLocks noGrp="1"/>
          </p:cNvSpPr>
          <p:nvPr>
            <p:ph sz="quarter" idx="1"/>
          </p:nvPr>
        </p:nvSpPr>
        <p:spPr>
          <a:xfrm>
            <a:off x="457200" y="4114800"/>
            <a:ext cx="8229600" cy="2042160"/>
          </a:xfrm>
        </p:spPr>
        <p:txBody>
          <a:bodyPr/>
          <a:lstStyle/>
          <a:p>
            <a:r>
              <a:rPr lang="en-US" dirty="0" smtClean="0"/>
              <a:t>2× faster than TBB</a:t>
            </a:r>
          </a:p>
          <a:p>
            <a:pPr lvl="1"/>
            <a:r>
              <a:rPr lang="en-US" dirty="0" smtClean="0"/>
              <a:t>2× slower than Cilk</a:t>
            </a:r>
          </a:p>
          <a:p>
            <a:pPr lvl="1"/>
            <a:r>
              <a:rPr lang="en-US" dirty="0" smtClean="0"/>
              <a:t>Provides more flexibility than TBB or </a:t>
            </a:r>
            <a:r>
              <a:rPr lang="en-US" dirty="0" err="1" smtClean="0"/>
              <a:t>Cilk</a:t>
            </a:r>
            <a:endParaRPr lang="en-US" dirty="0" smtClean="0"/>
          </a:p>
          <a:p>
            <a:pPr>
              <a:buNone/>
            </a:pPr>
            <a:r>
              <a:rPr lang="en-US" sz="1600" dirty="0" smtClean="0">
                <a:solidFill>
                  <a:srgbClr val="3366FF"/>
                </a:solidFill>
              </a:rPr>
              <a:t>* Quad-socket quad-core AMD 8356, GCC 4.3.2, </a:t>
            </a:r>
            <a:r>
              <a:rPr lang="en-US" sz="1600" dirty="0" err="1" smtClean="0">
                <a:solidFill>
                  <a:srgbClr val="3366FF"/>
                </a:solidFill>
              </a:rPr>
              <a:t>Cilk</a:t>
            </a:r>
            <a:r>
              <a:rPr lang="en-US" sz="1600" dirty="0" smtClean="0">
                <a:solidFill>
                  <a:srgbClr val="3366FF"/>
                </a:solidFill>
              </a:rPr>
              <a:t> 5.4.6, TBB 2.1, Linux 2.6.24 </a:t>
            </a:r>
          </a:p>
          <a:p>
            <a:endParaRPr lang="en-US" dirty="0"/>
          </a:p>
        </p:txBody>
      </p:sp>
      <p:graphicFrame>
        <p:nvGraphicFramePr>
          <p:cNvPr id="4" name="Table 3"/>
          <p:cNvGraphicFramePr>
            <a:graphicFrameLocks noGrp="1"/>
          </p:cNvGraphicFramePr>
          <p:nvPr/>
        </p:nvGraphicFramePr>
        <p:xfrm>
          <a:off x="1636479" y="1515531"/>
          <a:ext cx="5769440" cy="2225040"/>
        </p:xfrm>
        <a:graphic>
          <a:graphicData uri="http://schemas.openxmlformats.org/drawingml/2006/table">
            <a:tbl>
              <a:tblPr firstRow="1" bandRow="1">
                <a:tableStyleId>{5C22544A-7EE6-4342-B048-85BDC9FD1C3A}</a:tableStyleId>
              </a:tblPr>
              <a:tblGrid>
                <a:gridCol w="1442360"/>
                <a:gridCol w="1442360"/>
                <a:gridCol w="1442360"/>
                <a:gridCol w="1442360"/>
              </a:tblGrid>
              <a:tr h="370840">
                <a:tc>
                  <a:txBody>
                    <a:bodyPr/>
                    <a:lstStyle/>
                    <a:p>
                      <a:pPr algn="ctr"/>
                      <a:r>
                        <a:rPr lang="en-US" dirty="0" smtClean="0"/>
                        <a:t>Threads</a:t>
                      </a:r>
                      <a:endParaRPr lang="en-US" dirty="0"/>
                    </a:p>
                  </a:txBody>
                  <a:tcPr/>
                </a:tc>
                <a:tc>
                  <a:txBody>
                    <a:bodyPr/>
                    <a:lstStyle/>
                    <a:p>
                      <a:pPr algn="ctr"/>
                      <a:r>
                        <a:rPr lang="en-US" dirty="0" smtClean="0"/>
                        <a:t>Cilk (</a:t>
                      </a:r>
                      <a:r>
                        <a:rPr lang="en-US" dirty="0" err="1" smtClean="0"/>
                        <a:t>secs</a:t>
                      </a:r>
                      <a:r>
                        <a:rPr lang="en-US" dirty="0" smtClean="0"/>
                        <a:t>)</a:t>
                      </a:r>
                      <a:endParaRPr lang="en-US" dirty="0"/>
                    </a:p>
                  </a:txBody>
                  <a:tcPr/>
                </a:tc>
                <a:tc>
                  <a:txBody>
                    <a:bodyPr/>
                    <a:lstStyle/>
                    <a:p>
                      <a:pPr algn="ctr"/>
                      <a:r>
                        <a:rPr lang="en-US" dirty="0" smtClean="0"/>
                        <a:t>PFunc/Cilk</a:t>
                      </a:r>
                      <a:endParaRPr lang="en-US" dirty="0"/>
                    </a:p>
                  </a:txBody>
                  <a:tcPr/>
                </a:tc>
                <a:tc>
                  <a:txBody>
                    <a:bodyPr/>
                    <a:lstStyle/>
                    <a:p>
                      <a:pPr algn="ctr"/>
                      <a:r>
                        <a:rPr lang="en-US" dirty="0" smtClean="0"/>
                        <a:t>PFunc/TBB</a:t>
                      </a:r>
                      <a:endParaRPr lang="en-US" dirty="0"/>
                    </a:p>
                  </a:txBody>
                  <a:tcPr/>
                </a:tc>
              </a:tr>
              <a:tr h="370840">
                <a:tc>
                  <a:txBody>
                    <a:bodyPr/>
                    <a:lstStyle/>
                    <a:p>
                      <a:pPr algn="ctr"/>
                      <a:r>
                        <a:rPr lang="en-US" dirty="0" smtClean="0"/>
                        <a:t>1</a:t>
                      </a:r>
                      <a:endParaRPr lang="en-US" dirty="0"/>
                    </a:p>
                  </a:txBody>
                  <a:tcPr/>
                </a:tc>
                <a:tc>
                  <a:txBody>
                    <a:bodyPr/>
                    <a:lstStyle/>
                    <a:p>
                      <a:pPr algn="ctr"/>
                      <a:r>
                        <a:rPr lang="en-US" dirty="0" smtClean="0"/>
                        <a:t>2.17</a:t>
                      </a:r>
                      <a:endParaRPr lang="en-US" dirty="0"/>
                    </a:p>
                  </a:txBody>
                  <a:tcPr/>
                </a:tc>
                <a:tc>
                  <a:txBody>
                    <a:bodyPr/>
                    <a:lstStyle/>
                    <a:p>
                      <a:pPr algn="ctr"/>
                      <a:r>
                        <a:rPr lang="en-US" dirty="0" smtClean="0"/>
                        <a:t>2.2178</a:t>
                      </a:r>
                      <a:endParaRPr lang="en-US" dirty="0"/>
                    </a:p>
                  </a:txBody>
                  <a:tcPr/>
                </a:tc>
                <a:tc>
                  <a:txBody>
                    <a:bodyPr/>
                    <a:lstStyle/>
                    <a:p>
                      <a:pPr algn="ctr"/>
                      <a:r>
                        <a:rPr lang="en-US" dirty="0" smtClean="0"/>
                        <a:t>0.5004</a:t>
                      </a:r>
                      <a:endParaRPr lang="en-US" dirty="0"/>
                    </a:p>
                  </a:txBody>
                  <a:tcPr/>
                </a:tc>
              </a:tr>
              <a:tr h="370840">
                <a:tc>
                  <a:txBody>
                    <a:bodyPr/>
                    <a:lstStyle/>
                    <a:p>
                      <a:pPr algn="ctr"/>
                      <a:r>
                        <a:rPr lang="en-US" dirty="0" smtClean="0"/>
                        <a:t>2</a:t>
                      </a:r>
                      <a:endParaRPr lang="en-US" dirty="0"/>
                    </a:p>
                  </a:txBody>
                  <a:tcPr/>
                </a:tc>
                <a:tc>
                  <a:txBody>
                    <a:bodyPr/>
                    <a:lstStyle/>
                    <a:p>
                      <a:pPr algn="ctr"/>
                      <a:r>
                        <a:rPr lang="en-US" dirty="0" smtClean="0"/>
                        <a:t>1.15</a:t>
                      </a:r>
                      <a:endParaRPr lang="en-US" dirty="0"/>
                    </a:p>
                  </a:txBody>
                  <a:tcPr/>
                </a:tc>
                <a:tc>
                  <a:txBody>
                    <a:bodyPr/>
                    <a:lstStyle/>
                    <a:p>
                      <a:pPr algn="ctr"/>
                      <a:r>
                        <a:rPr lang="en-US" dirty="0" smtClean="0"/>
                        <a:t>2.1135</a:t>
                      </a:r>
                      <a:endParaRPr lang="en-US" dirty="0"/>
                    </a:p>
                  </a:txBody>
                  <a:tcPr/>
                </a:tc>
                <a:tc>
                  <a:txBody>
                    <a:bodyPr/>
                    <a:lstStyle/>
                    <a:p>
                      <a:pPr algn="ctr"/>
                      <a:r>
                        <a:rPr lang="en-US" dirty="0" smtClean="0"/>
                        <a:t>0.5041</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t>0.55</a:t>
                      </a:r>
                      <a:endParaRPr lang="en-US" dirty="0"/>
                    </a:p>
                  </a:txBody>
                  <a:tcPr/>
                </a:tc>
                <a:tc>
                  <a:txBody>
                    <a:bodyPr/>
                    <a:lstStyle/>
                    <a:p>
                      <a:pPr algn="ctr"/>
                      <a:r>
                        <a:rPr lang="en-US" dirty="0" smtClean="0"/>
                        <a:t>2.2131</a:t>
                      </a:r>
                      <a:endParaRPr lang="en-US" dirty="0"/>
                    </a:p>
                  </a:txBody>
                  <a:tcPr/>
                </a:tc>
                <a:tc>
                  <a:txBody>
                    <a:bodyPr/>
                    <a:lstStyle/>
                    <a:p>
                      <a:pPr algn="ctr"/>
                      <a:r>
                        <a:rPr lang="en-US" dirty="0" smtClean="0"/>
                        <a:t>0.5009</a:t>
                      </a:r>
                      <a:endParaRPr lang="en-US" dirty="0"/>
                    </a:p>
                  </a:txBody>
                  <a:tcPr/>
                </a:tc>
              </a:tr>
              <a:tr h="370840">
                <a:tc>
                  <a:txBody>
                    <a:bodyPr/>
                    <a:lstStyle/>
                    <a:p>
                      <a:pPr algn="ctr"/>
                      <a:r>
                        <a:rPr lang="en-US" dirty="0" smtClean="0"/>
                        <a:t>8</a:t>
                      </a:r>
                      <a:endParaRPr lang="en-US" dirty="0"/>
                    </a:p>
                  </a:txBody>
                  <a:tcPr/>
                </a:tc>
                <a:tc>
                  <a:txBody>
                    <a:bodyPr/>
                    <a:lstStyle/>
                    <a:p>
                      <a:pPr algn="ctr"/>
                      <a:r>
                        <a:rPr lang="en-US" dirty="0" smtClean="0"/>
                        <a:t>0.28</a:t>
                      </a:r>
                      <a:endParaRPr lang="en-US" dirty="0"/>
                    </a:p>
                  </a:txBody>
                  <a:tcPr/>
                </a:tc>
                <a:tc>
                  <a:txBody>
                    <a:bodyPr/>
                    <a:lstStyle/>
                    <a:p>
                      <a:pPr algn="ctr"/>
                      <a:r>
                        <a:rPr lang="en-US" dirty="0" smtClean="0"/>
                        <a:t>2.2114</a:t>
                      </a:r>
                      <a:endParaRPr lang="en-US" dirty="0"/>
                    </a:p>
                  </a:txBody>
                  <a:tcPr/>
                </a:tc>
                <a:tc>
                  <a:txBody>
                    <a:bodyPr/>
                    <a:lstStyle/>
                    <a:p>
                      <a:pPr algn="ctr"/>
                      <a:r>
                        <a:rPr lang="en-US" dirty="0" smtClean="0"/>
                        <a:t>0.4437</a:t>
                      </a:r>
                      <a:endParaRPr lang="en-US" dirty="0"/>
                    </a:p>
                  </a:txBody>
                  <a:tcPr/>
                </a:tc>
              </a:tr>
              <a:tr h="370840">
                <a:tc>
                  <a:txBody>
                    <a:bodyPr/>
                    <a:lstStyle/>
                    <a:p>
                      <a:pPr algn="ctr"/>
                      <a:r>
                        <a:rPr lang="en-US" dirty="0" smtClean="0"/>
                        <a:t>16</a:t>
                      </a:r>
                      <a:endParaRPr lang="en-US" dirty="0"/>
                    </a:p>
                  </a:txBody>
                  <a:tcPr/>
                </a:tc>
                <a:tc>
                  <a:txBody>
                    <a:bodyPr/>
                    <a:lstStyle/>
                    <a:p>
                      <a:pPr algn="ctr"/>
                      <a:r>
                        <a:rPr lang="en-US" dirty="0" smtClean="0"/>
                        <a:t>0.15</a:t>
                      </a:r>
                      <a:endParaRPr lang="en-US" dirty="0"/>
                    </a:p>
                  </a:txBody>
                  <a:tcPr/>
                </a:tc>
                <a:tc>
                  <a:txBody>
                    <a:bodyPr/>
                    <a:lstStyle/>
                    <a:p>
                      <a:pPr algn="ctr"/>
                      <a:r>
                        <a:rPr lang="en-US" dirty="0" smtClean="0"/>
                        <a:t>2.4944</a:t>
                      </a:r>
                      <a:endParaRPr lang="en-US" dirty="0"/>
                    </a:p>
                  </a:txBody>
                  <a:tcPr/>
                </a:tc>
                <a:tc>
                  <a:txBody>
                    <a:bodyPr/>
                    <a:lstStyle/>
                    <a:p>
                      <a:pPr algn="ctr"/>
                      <a:r>
                        <a:rPr lang="en-US" dirty="0" smtClean="0"/>
                        <a:t>0.4201</a:t>
                      </a:r>
                      <a:endParaRPr lang="en-US" dirty="0"/>
                    </a:p>
                  </a:txBody>
                  <a:tcPr/>
                </a:tc>
              </a:tr>
            </a:tbl>
          </a:graphicData>
        </a:graphic>
      </p:graphicFrame>
      <p:sp>
        <p:nvSpPr>
          <p:cNvPr id="5" name="Footer Placeholder 4"/>
          <p:cNvSpPr>
            <a:spLocks noGrp="1"/>
          </p:cNvSpPr>
          <p:nvPr>
            <p:ph type="ftr" sz="quarter" idx="11"/>
          </p:nvPr>
        </p:nvSpPr>
        <p:spPr/>
        <p:txBody>
          <a:bodyPr/>
          <a:lstStyle/>
          <a:p>
            <a:r>
              <a:rPr lang="en-US" smtClean="0"/>
              <a:t>Kambadur, Gupta, Ghoting, Avron and Lumsdaine</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PFunc’s</a:t>
            </a:r>
            <a:r>
              <a:rPr lang="en-US" dirty="0" smtClean="0"/>
              <a:t> enhancements</a:t>
            </a:r>
            <a:endParaRPr lang="en-US" dirty="0"/>
          </a:p>
        </p:txBody>
      </p:sp>
      <p:sp>
        <p:nvSpPr>
          <p:cNvPr id="3" name="Content Placeholder 2"/>
          <p:cNvSpPr>
            <a:spLocks noGrp="1"/>
          </p:cNvSpPr>
          <p:nvPr>
            <p:ph sz="quarter" idx="1"/>
          </p:nvPr>
        </p:nvSpPr>
        <p:spPr/>
        <p:txBody>
          <a:bodyPr/>
          <a:lstStyle/>
          <a:p>
            <a:r>
              <a:rPr lang="en-US" dirty="0" smtClean="0"/>
              <a:t>Customizable task scheduling and task priorities</a:t>
            </a:r>
          </a:p>
          <a:p>
            <a:pPr lvl="1"/>
            <a:r>
              <a:rPr lang="en-US" dirty="0" smtClean="0"/>
              <a:t>cilkS, prioS, </a:t>
            </a:r>
            <a:r>
              <a:rPr lang="en-US" dirty="0" err="1" smtClean="0"/>
              <a:t>fifoS</a:t>
            </a:r>
            <a:r>
              <a:rPr lang="en-US" dirty="0" smtClean="0"/>
              <a:t>, and lifoS provided</a:t>
            </a:r>
          </a:p>
          <a:p>
            <a:r>
              <a:rPr lang="en-US" dirty="0" smtClean="0"/>
              <a:t>Multiple task completion notifications on demand</a:t>
            </a:r>
          </a:p>
          <a:p>
            <a:pPr lvl="1"/>
            <a:r>
              <a:rPr lang="en-US" dirty="0" smtClean="0"/>
              <a:t>Deviates from the strict computation model</a:t>
            </a:r>
          </a:p>
          <a:p>
            <a:r>
              <a:rPr lang="en-US" dirty="0" smtClean="0"/>
              <a:t>Task groups</a:t>
            </a:r>
          </a:p>
          <a:p>
            <a:pPr lvl="1"/>
            <a:r>
              <a:rPr lang="en-US" dirty="0" smtClean="0"/>
              <a:t>SPMD-style parallelization</a:t>
            </a:r>
          </a:p>
          <a:p>
            <a:r>
              <a:rPr lang="en-US" dirty="0" smtClean="0"/>
              <a:t>Task affinities</a:t>
            </a:r>
          </a:p>
          <a:p>
            <a:pPr lvl="1"/>
            <a:r>
              <a:rPr lang="en-US" dirty="0" smtClean="0"/>
              <a:t>Heterogeneous architectures</a:t>
            </a:r>
          </a:p>
          <a:p>
            <a:pPr lvl="2"/>
            <a:r>
              <a:rPr lang="en-US" dirty="0" smtClean="0"/>
              <a:t>Attach tasks to queues and queues to processors</a:t>
            </a:r>
          </a:p>
          <a:p>
            <a:r>
              <a:rPr lang="en-US" dirty="0" smtClean="0"/>
              <a:t>Exception handling and profiling</a:t>
            </a:r>
          </a:p>
          <a:p>
            <a:pPr lvl="1"/>
            <a:endParaRPr lang="en-US" dirty="0"/>
          </a:p>
        </p:txBody>
      </p:sp>
      <p:sp>
        <p:nvSpPr>
          <p:cNvPr id="4" name="Footer Placeholder 3"/>
          <p:cNvSpPr>
            <a:spLocks noGrp="1"/>
          </p:cNvSpPr>
          <p:nvPr>
            <p:ph type="ftr" sz="quarter" idx="11"/>
          </p:nvPr>
        </p:nvSpPr>
        <p:spPr/>
        <p:txBody>
          <a:bodyPr/>
          <a:lstStyle/>
          <a:p>
            <a:r>
              <a:rPr lang="en-US" smtClean="0"/>
              <a:t>Kambadur, Gupta, Ghoting, Avron and Lumsdaine</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96584"/>
            <a:ext cx="8229600" cy="990600"/>
          </a:xfrm>
        </p:spPr>
        <p:txBody>
          <a:bodyPr/>
          <a:lstStyle/>
          <a:p>
            <a:pPr algn="ctr"/>
            <a:r>
              <a:rPr lang="en-US" dirty="0" smtClean="0"/>
              <a:t>Case Studies</a:t>
            </a:r>
            <a:endParaRPr lang="en-US" dirty="0"/>
          </a:p>
        </p:txBody>
      </p:sp>
      <p:sp>
        <p:nvSpPr>
          <p:cNvPr id="3" name="Footer Placeholder 2"/>
          <p:cNvSpPr>
            <a:spLocks noGrp="1"/>
          </p:cNvSpPr>
          <p:nvPr>
            <p:ph type="ftr" sz="quarter" idx="11"/>
          </p:nvPr>
        </p:nvSpPr>
        <p:spPr/>
        <p:txBody>
          <a:bodyPr/>
          <a:lstStyle/>
          <a:p>
            <a:r>
              <a:rPr lang="en-US" smtClean="0"/>
              <a:t>Kambadur, Gupta, Ghoting, Avron and Lumsdaine</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Demand-driven DAG execution</a:t>
            </a:r>
            <a:endParaRPr lang="en-US" dirty="0"/>
          </a:p>
        </p:txBody>
      </p:sp>
      <p:sp>
        <p:nvSpPr>
          <p:cNvPr id="3" name="Content Placeholder 2"/>
          <p:cNvSpPr>
            <a:spLocks noGrp="1"/>
          </p:cNvSpPr>
          <p:nvPr>
            <p:ph sz="quarter" idx="1"/>
          </p:nvPr>
        </p:nvSpPr>
        <p:spPr/>
        <p:txBody>
          <a:bodyPr/>
          <a:lstStyle/>
          <a:p>
            <a:r>
              <a:rPr lang="en-US" dirty="0" smtClean="0"/>
              <a:t>Data-driven DAG execution has many shortcomings</a:t>
            </a:r>
          </a:p>
          <a:p>
            <a:pPr lvl="1"/>
            <a:r>
              <a:rPr lang="en-US" dirty="0" smtClean="0"/>
              <a:t>Increased memory consumption in many applications</a:t>
            </a:r>
          </a:p>
          <a:p>
            <a:pPr lvl="1"/>
            <a:r>
              <a:rPr lang="en-US" dirty="0" smtClean="0"/>
              <a:t>Over-parallelization (e.g., </a:t>
            </a:r>
            <a:r>
              <a:rPr lang="en-US" dirty="0" smtClean="0">
                <a:solidFill>
                  <a:srgbClr val="3366FF"/>
                </a:solidFill>
              </a:rPr>
              <a:t>Sparse Cholesky Factorization</a:t>
            </a:r>
            <a:r>
              <a:rPr lang="en-US" dirty="0" smtClean="0"/>
              <a:t>)</a:t>
            </a:r>
          </a:p>
          <a:p>
            <a:r>
              <a:rPr lang="en-US" dirty="0" smtClean="0"/>
              <a:t>Strict computation model precludes</a:t>
            </a:r>
          </a:p>
          <a:p>
            <a:pPr lvl="1"/>
            <a:r>
              <a:rPr lang="en-US" dirty="0" smtClean="0"/>
              <a:t>Demand-driven execution of general DAGs</a:t>
            </a:r>
          </a:p>
          <a:p>
            <a:pPr lvl="2"/>
            <a:r>
              <a:rPr lang="en-US" dirty="0" smtClean="0"/>
              <a:t>Only supports execution of trees</a:t>
            </a:r>
          </a:p>
          <a:p>
            <a:r>
              <a:rPr lang="en-US" dirty="0" smtClean="0"/>
              <a:t>PFunc supports demand-driven DAG execution</a:t>
            </a:r>
          </a:p>
          <a:p>
            <a:pPr lvl="1"/>
            <a:r>
              <a:rPr lang="en-US" dirty="0" smtClean="0"/>
              <a:t>Multiple task completion notifications</a:t>
            </a:r>
          </a:p>
          <a:p>
            <a:pPr lvl="1"/>
            <a:r>
              <a:rPr lang="en-US" dirty="0" smtClean="0"/>
              <a:t>Task priorities to control execution</a:t>
            </a:r>
          </a:p>
        </p:txBody>
      </p:sp>
      <p:sp>
        <p:nvSpPr>
          <p:cNvPr id="4" name="Footer Placeholder 3"/>
          <p:cNvSpPr>
            <a:spLocks noGrp="1"/>
          </p:cNvSpPr>
          <p:nvPr>
            <p:ph type="ftr" sz="quarter" idx="11"/>
          </p:nvPr>
        </p:nvSpPr>
        <p:spPr/>
        <p:txBody>
          <a:bodyPr/>
          <a:lstStyle/>
          <a:p>
            <a:r>
              <a:rPr lang="en-US" smtClean="0"/>
              <a:t>Kambadur, Gupta, Ghoting, Avron and Lumsdaine</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DAG execution: Runtime</a:t>
            </a:r>
            <a:endParaRPr lang="en-US" dirty="0"/>
          </a:p>
        </p:txBody>
      </p:sp>
      <p:pic>
        <p:nvPicPr>
          <p:cNvPr id="4" name="Content Placeholder 3" descr="dag_speedup.eps"/>
          <p:cNvPicPr>
            <a:picLocks noGrp="1" noChangeAspect="1"/>
          </p:cNvPicPr>
          <p:nvPr>
            <p:ph sz="quarter" idx="1"/>
          </p:nvPr>
        </p:nvPicPr>
        <mc:AlternateContent>
          <mc:Choice xmlns:ma="http://schemas.microsoft.com/office/mac/drawingml/2008/main" Requires="ma">
            <p:blipFill>
              <a:blip r:embed="rId3"/>
              <a:srcRect l="-5178" r="-5178"/>
              <a:stretch>
                <a:fillRect/>
              </a:stretch>
            </p:blipFill>
          </mc:Choice>
          <mc:Fallback>
            <p:blipFill>
              <a:blip r:embed="rId4"/>
              <a:srcRect l="-5178" r="-5178"/>
              <a:stretch>
                <a:fillRect/>
              </a:stretch>
            </p:blipFill>
          </mc:Fallback>
        </mc:AlternateContent>
        <p:spPr/>
      </p:pic>
      <p:sp>
        <p:nvSpPr>
          <p:cNvPr id="5" name="Footer Placeholder 4"/>
          <p:cNvSpPr>
            <a:spLocks noGrp="1"/>
          </p:cNvSpPr>
          <p:nvPr>
            <p:ph type="ftr" sz="quarter" idx="11"/>
          </p:nvPr>
        </p:nvSpPr>
        <p:spPr/>
        <p:txBody>
          <a:bodyPr/>
          <a:lstStyle/>
          <a:p>
            <a:r>
              <a:rPr lang="en-US" smtClean="0"/>
              <a:t>Kambadur, Gupta, Ghoting, Avron and Lumsdaine</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DAG execution: Peak memory usage</a:t>
            </a:r>
            <a:endParaRPr lang="en-US" dirty="0"/>
          </a:p>
        </p:txBody>
      </p:sp>
      <p:pic>
        <p:nvPicPr>
          <p:cNvPr id="4" name="Content Placeholder 3" descr="dag_memory.eps"/>
          <p:cNvPicPr>
            <a:picLocks noGrp="1" noChangeAspect="1"/>
          </p:cNvPicPr>
          <p:nvPr>
            <p:ph sz="quarter" idx="1"/>
          </p:nvPr>
        </p:nvPicPr>
        <mc:AlternateContent>
          <mc:Choice xmlns:ma="http://schemas.microsoft.com/office/mac/drawingml/2008/main" Requires="ma">
            <p:blipFill>
              <a:blip r:embed="rId2"/>
              <a:srcRect l="-8243" r="-8243"/>
              <a:stretch>
                <a:fillRect/>
              </a:stretch>
            </p:blipFill>
          </mc:Choice>
          <mc:Fallback>
            <p:blipFill>
              <a:blip r:embed="rId3"/>
              <a:srcRect l="-8243" r="-8243"/>
              <a:stretch>
                <a:fillRect/>
              </a:stretch>
            </p:blipFill>
          </mc:Fallback>
        </mc:AlternateContent>
        <p:spPr/>
      </p:pic>
      <p:sp>
        <p:nvSpPr>
          <p:cNvPr id="5" name="Footer Placeholder 4"/>
          <p:cNvSpPr>
            <a:spLocks noGrp="1"/>
          </p:cNvSpPr>
          <p:nvPr>
            <p:ph type="ftr" sz="quarter" idx="11"/>
          </p:nvPr>
        </p:nvSpPr>
        <p:spPr/>
        <p:txBody>
          <a:bodyPr/>
          <a:lstStyle/>
          <a:p>
            <a:r>
              <a:rPr lang="en-US" smtClean="0"/>
              <a:t>Kambadur, Gupta, Ghoting, Avron and Lumsdaine</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Frequent pattern mining (FPM)	</a:t>
            </a:r>
            <a:endParaRPr lang="en-US" dirty="0"/>
          </a:p>
        </p:txBody>
      </p:sp>
      <p:sp>
        <p:nvSpPr>
          <p:cNvPr id="3" name="Content Placeholder 2"/>
          <p:cNvSpPr>
            <a:spLocks noGrp="1"/>
          </p:cNvSpPr>
          <p:nvPr>
            <p:ph sz="quarter" idx="1"/>
          </p:nvPr>
        </p:nvSpPr>
        <p:spPr/>
        <p:txBody>
          <a:bodyPr/>
          <a:lstStyle/>
          <a:p>
            <a:r>
              <a:rPr lang="en-US" dirty="0" smtClean="0"/>
              <a:t>FPM algorithms are not always recursive</a:t>
            </a:r>
          </a:p>
          <a:p>
            <a:pPr lvl="1"/>
            <a:r>
              <a:rPr lang="en-US" dirty="0" smtClean="0"/>
              <a:t>The best known algorithm (</a:t>
            </a:r>
            <a:r>
              <a:rPr lang="en-US" dirty="0" err="1" smtClean="0"/>
              <a:t>Apriori</a:t>
            </a:r>
            <a:r>
              <a:rPr lang="en-US" dirty="0" smtClean="0"/>
              <a:t>) is breadth-first</a:t>
            </a:r>
          </a:p>
          <a:p>
            <a:pPr lvl="1"/>
            <a:r>
              <a:rPr lang="en-US" dirty="0" smtClean="0"/>
              <a:t>Optimal execution depends on locality between tasks</a:t>
            </a:r>
          </a:p>
          <a:p>
            <a:r>
              <a:rPr lang="en-US" dirty="0" smtClean="0"/>
              <a:t>Current solutions do not support task affinities</a:t>
            </a:r>
          </a:p>
          <a:p>
            <a:pPr lvl="1"/>
            <a:r>
              <a:rPr lang="en-US" dirty="0" smtClean="0"/>
              <a:t>Affinities exploited only in divide and conquer executions</a:t>
            </a:r>
          </a:p>
          <a:p>
            <a:pPr lvl="2"/>
            <a:r>
              <a:rPr lang="en-US" dirty="0" smtClean="0"/>
              <a:t>Emphasis on </a:t>
            </a:r>
            <a:r>
              <a:rPr lang="en-US" dirty="0" smtClean="0">
                <a:solidFill>
                  <a:srgbClr val="3366FF"/>
                </a:solidFill>
              </a:rPr>
              <a:t>recursive</a:t>
            </a:r>
            <a:r>
              <a:rPr lang="en-US" dirty="0" smtClean="0"/>
              <a:t> parallelism</a:t>
            </a:r>
          </a:p>
          <a:p>
            <a:r>
              <a:rPr lang="en-US" dirty="0" smtClean="0"/>
              <a:t>PFunc allows custom scheduling and task priorities</a:t>
            </a:r>
          </a:p>
          <a:p>
            <a:pPr lvl="1"/>
            <a:r>
              <a:rPr lang="en-US" dirty="0" smtClean="0"/>
              <a:t>Nearest neighbor, hash-table based </a:t>
            </a:r>
            <a:r>
              <a:rPr lang="en-US" dirty="0" smtClean="0">
                <a:solidFill>
                  <a:srgbClr val="3366FF"/>
                </a:solidFill>
              </a:rPr>
              <a:t>clustered</a:t>
            </a:r>
            <a:endParaRPr lang="en-US" dirty="0" smtClean="0"/>
          </a:p>
          <a:p>
            <a:pPr lvl="2"/>
            <a:r>
              <a:rPr lang="en-US" dirty="0" smtClean="0"/>
              <a:t>Task priorities double as keys for tasks</a:t>
            </a:r>
          </a:p>
        </p:txBody>
      </p:sp>
      <p:sp>
        <p:nvSpPr>
          <p:cNvPr id="4" name="Footer Placeholder 3"/>
          <p:cNvSpPr>
            <a:spLocks noGrp="1"/>
          </p:cNvSpPr>
          <p:nvPr>
            <p:ph type="ftr" sz="quarter" idx="11"/>
          </p:nvPr>
        </p:nvSpPr>
        <p:spPr/>
        <p:txBody>
          <a:bodyPr/>
          <a:lstStyle/>
          <a:p>
            <a:r>
              <a:rPr lang="en-US" smtClean="0"/>
              <a:t>Kambadur, Gupta, Ghoting, Avron and Lumsdaine</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Frequent pattern mining runtime</a:t>
            </a:r>
            <a:endParaRPr lang="en-US" dirty="0"/>
          </a:p>
        </p:txBody>
      </p:sp>
      <p:pic>
        <p:nvPicPr>
          <p:cNvPr id="4" name="Content Placeholder 3" descr="fim_8.eps"/>
          <p:cNvPicPr>
            <a:picLocks noGrp="1" noChangeAspect="1"/>
          </p:cNvPicPr>
          <p:nvPr>
            <p:ph sz="quarter" idx="1"/>
          </p:nvPr>
        </p:nvPicPr>
        <mc:AlternateContent>
          <mc:Choice xmlns:ma="http://schemas.microsoft.com/office/mac/drawingml/2008/main" Requires="ma">
            <p:blipFill>
              <a:blip r:embed="rId3"/>
              <a:srcRect l="-7756" r="-7756"/>
              <a:stretch>
                <a:fillRect/>
              </a:stretch>
            </p:blipFill>
          </mc:Choice>
          <mc:Fallback>
            <p:blipFill>
              <a:blip r:embed="rId4"/>
              <a:srcRect l="-7756" r="-7756"/>
              <a:stretch>
                <a:fillRect/>
              </a:stretch>
            </p:blipFill>
          </mc:Fallback>
        </mc:AlternateContent>
        <p:spPr/>
      </p:pic>
      <p:sp>
        <p:nvSpPr>
          <p:cNvPr id="5" name="Footer Placeholder 4"/>
          <p:cNvSpPr>
            <a:spLocks noGrp="1"/>
          </p:cNvSpPr>
          <p:nvPr>
            <p:ph type="ftr" sz="quarter" idx="11"/>
          </p:nvPr>
        </p:nvSpPr>
        <p:spPr/>
        <p:txBody>
          <a:bodyPr/>
          <a:lstStyle/>
          <a:p>
            <a:r>
              <a:rPr lang="en-US" smtClean="0"/>
              <a:t>Kambadur, Gupta, Ghoting, Avron and Lumsdaine</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sz="quarter" idx="1"/>
          </p:nvPr>
        </p:nvSpPr>
        <p:spPr>
          <a:xfrm>
            <a:off x="457200" y="1439486"/>
            <a:ext cx="8229600" cy="4937760"/>
          </a:xfrm>
        </p:spPr>
        <p:txBody>
          <a:bodyPr/>
          <a:lstStyle/>
          <a:p>
            <a:r>
              <a:rPr lang="en-US" dirty="0" smtClean="0"/>
              <a:t>Motivation</a:t>
            </a:r>
          </a:p>
          <a:p>
            <a:r>
              <a:rPr lang="en-US" dirty="0" smtClean="0"/>
              <a:t>PFunc </a:t>
            </a:r>
          </a:p>
          <a:p>
            <a:pPr lvl="1"/>
            <a:r>
              <a:rPr lang="en-US" dirty="0" smtClean="0"/>
              <a:t>Library</a:t>
            </a:r>
            <a:r>
              <a:rPr lang="en-US" dirty="0" smtClean="0"/>
              <a:t>-based solution for task parallelism</a:t>
            </a:r>
            <a:endParaRPr lang="en-US" dirty="0" smtClean="0"/>
          </a:p>
          <a:p>
            <a:r>
              <a:rPr lang="en-US" dirty="0" smtClean="0"/>
              <a:t>Case </a:t>
            </a:r>
            <a:r>
              <a:rPr lang="en-US" dirty="0" smtClean="0"/>
              <a:t>studies</a:t>
            </a:r>
            <a:endParaRPr lang="en-US" dirty="0" smtClean="0"/>
          </a:p>
          <a:p>
            <a:r>
              <a:rPr lang="en-US" dirty="0" smtClean="0"/>
              <a:t>Conclusion</a:t>
            </a:r>
            <a:endParaRPr lang="en-US" dirty="0"/>
          </a:p>
        </p:txBody>
      </p:sp>
      <p:sp>
        <p:nvSpPr>
          <p:cNvPr id="4" name="Footer Placeholder 3"/>
          <p:cNvSpPr>
            <a:spLocks noGrp="1"/>
          </p:cNvSpPr>
          <p:nvPr>
            <p:ph type="ftr" sz="quarter" idx="11"/>
          </p:nvPr>
        </p:nvSpPr>
        <p:spPr/>
        <p:txBody>
          <a:bodyPr/>
          <a:lstStyle/>
          <a:p>
            <a:r>
              <a:rPr lang="en-US" smtClean="0"/>
              <a:t>Kambadur, Gupta, Ghoting, Avron and Lumsdaine</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Iterative sparse solvers</a:t>
            </a:r>
            <a:endParaRPr lang="en-US" dirty="0"/>
          </a:p>
        </p:txBody>
      </p:sp>
      <p:sp>
        <p:nvSpPr>
          <p:cNvPr id="3" name="Content Placeholder 2"/>
          <p:cNvSpPr>
            <a:spLocks noGrp="1"/>
          </p:cNvSpPr>
          <p:nvPr>
            <p:ph sz="quarter" idx="1"/>
          </p:nvPr>
        </p:nvSpPr>
        <p:spPr/>
        <p:txBody>
          <a:bodyPr/>
          <a:lstStyle/>
          <a:p>
            <a:r>
              <a:rPr lang="en-US" dirty="0" smtClean="0"/>
              <a:t>Krylov-subspace methods such as CG, GMRES</a:t>
            </a:r>
          </a:p>
          <a:p>
            <a:r>
              <a:rPr lang="en-US" dirty="0" smtClean="0"/>
              <a:t>Efficient parallelization requires</a:t>
            </a:r>
          </a:p>
          <a:p>
            <a:pPr lvl="1"/>
            <a:r>
              <a:rPr lang="en-US" dirty="0" smtClean="0"/>
              <a:t>SPMD for unpreconditioned iterative sparse solvers</a:t>
            </a:r>
          </a:p>
          <a:p>
            <a:pPr lvl="1"/>
            <a:r>
              <a:rPr lang="en-US" dirty="0" smtClean="0"/>
              <a:t>Task parallelism for preconditioners</a:t>
            </a:r>
          </a:p>
          <a:p>
            <a:pPr lvl="2"/>
            <a:r>
              <a:rPr lang="en-US" dirty="0" smtClean="0"/>
              <a:t>E.g., incomplete factorization methods</a:t>
            </a:r>
          </a:p>
          <a:p>
            <a:r>
              <a:rPr lang="en-US" dirty="0" smtClean="0"/>
              <a:t>Current solutions do not support SPMD model</a:t>
            </a:r>
          </a:p>
          <a:p>
            <a:r>
              <a:rPr lang="en-US" dirty="0" smtClean="0"/>
              <a:t>PFunc supports SPMD through task groups</a:t>
            </a:r>
          </a:p>
          <a:p>
            <a:pPr lvl="1"/>
            <a:r>
              <a:rPr lang="en-US" dirty="0" smtClean="0"/>
              <a:t>Barrier operation, group cancellation</a:t>
            </a:r>
          </a:p>
          <a:p>
            <a:pPr lvl="1"/>
            <a:r>
              <a:rPr lang="en-US" dirty="0" smtClean="0"/>
              <a:t>Point-to-point operations coming soon!</a:t>
            </a:r>
          </a:p>
          <a:p>
            <a:pPr lvl="2"/>
            <a:endParaRPr lang="en-US" dirty="0" smtClean="0"/>
          </a:p>
        </p:txBody>
      </p:sp>
      <p:sp>
        <p:nvSpPr>
          <p:cNvPr id="4" name="Footer Placeholder 3"/>
          <p:cNvSpPr>
            <a:spLocks noGrp="1"/>
          </p:cNvSpPr>
          <p:nvPr>
            <p:ph type="ftr" sz="quarter" idx="11"/>
          </p:nvPr>
        </p:nvSpPr>
        <p:spPr/>
        <p:txBody>
          <a:bodyPr/>
          <a:lstStyle/>
          <a:p>
            <a:r>
              <a:rPr lang="en-US" smtClean="0"/>
              <a:t>Kambadur, Gupta, Ghoting, Avron and Lumsdaine</a:t>
            </a: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Conjugate gradient</a:t>
            </a:r>
            <a:endParaRPr lang="en-US" dirty="0"/>
          </a:p>
        </p:txBody>
      </p:sp>
      <p:pic>
        <p:nvPicPr>
          <p:cNvPr id="4" name="Content Placeholder 3" descr="cg_8.eps"/>
          <p:cNvPicPr>
            <a:picLocks noGrp="1" noChangeAspect="1"/>
          </p:cNvPicPr>
          <p:nvPr>
            <p:ph sz="quarter" idx="1"/>
          </p:nvPr>
        </p:nvPicPr>
        <mc:AlternateContent>
          <mc:Choice xmlns:ma="http://schemas.microsoft.com/office/mac/drawingml/2008/main" Requires="ma">
            <p:blipFill>
              <a:blip r:embed="rId3"/>
              <a:srcRect l="-8243" r="-8243"/>
              <a:stretch>
                <a:fillRect/>
              </a:stretch>
            </p:blipFill>
          </mc:Choice>
          <mc:Fallback>
            <p:blipFill>
              <a:blip r:embed="rId4"/>
              <a:srcRect l="-8243" r="-8243"/>
              <a:stretch>
                <a:fillRect/>
              </a:stretch>
            </p:blipFill>
          </mc:Fallback>
        </mc:AlternateContent>
        <p:spPr/>
      </p:pic>
      <p:sp>
        <p:nvSpPr>
          <p:cNvPr id="5" name="Footer Placeholder 4"/>
          <p:cNvSpPr>
            <a:spLocks noGrp="1"/>
          </p:cNvSpPr>
          <p:nvPr>
            <p:ph type="ftr" sz="quarter" idx="11"/>
          </p:nvPr>
        </p:nvSpPr>
        <p:spPr/>
        <p:txBody>
          <a:bodyPr/>
          <a:lstStyle/>
          <a:p>
            <a:r>
              <a:rPr lang="en-US" smtClean="0"/>
              <a:t>Kambadur, Gupta, Ghoting, Avron and Lumsdaine</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sz="quarter" idx="1"/>
          </p:nvPr>
        </p:nvSpPr>
        <p:spPr/>
        <p:txBody>
          <a:bodyPr/>
          <a:lstStyle/>
          <a:p>
            <a:r>
              <a:rPr lang="en-US" dirty="0" smtClean="0"/>
              <a:t>PFunc increases tasking support for:</a:t>
            </a:r>
          </a:p>
          <a:p>
            <a:pPr lvl="1"/>
            <a:r>
              <a:rPr lang="en-US" dirty="0" smtClean="0"/>
              <a:t>Modern HPC applications</a:t>
            </a:r>
          </a:p>
          <a:p>
            <a:pPr lvl="2"/>
            <a:r>
              <a:rPr lang="en-US" dirty="0" smtClean="0"/>
              <a:t>DAG execution, frequent pattern mining, sparse CG</a:t>
            </a:r>
          </a:p>
          <a:p>
            <a:pPr lvl="1"/>
            <a:r>
              <a:rPr lang="en-US" dirty="0" smtClean="0"/>
              <a:t>SPMD-style programming</a:t>
            </a:r>
          </a:p>
          <a:p>
            <a:pPr lvl="1"/>
            <a:r>
              <a:rPr lang="en-US" dirty="0" smtClean="0"/>
              <a:t>Modern computer architectures</a:t>
            </a:r>
          </a:p>
          <a:p>
            <a:r>
              <a:rPr lang="en-US" dirty="0" smtClean="0"/>
              <a:t>Future work</a:t>
            </a:r>
          </a:p>
          <a:p>
            <a:pPr lvl="1"/>
            <a:r>
              <a:rPr lang="en-US" dirty="0" smtClean="0"/>
              <a:t>Parallelize more applications</a:t>
            </a:r>
          </a:p>
          <a:p>
            <a:pPr lvl="1"/>
            <a:r>
              <a:rPr lang="en-US" dirty="0" smtClean="0"/>
              <a:t>Incorporate support for GPGPUs</a:t>
            </a:r>
          </a:p>
          <a:p>
            <a:pPr lvl="1"/>
            <a:endParaRPr lang="en-US" dirty="0" smtClean="0"/>
          </a:p>
          <a:p>
            <a:pPr lvl="1" algn="ctr">
              <a:buNone/>
            </a:pPr>
            <a:r>
              <a:rPr lang="en-US" dirty="0" err="1" smtClean="0">
                <a:solidFill>
                  <a:srgbClr val="3366FF"/>
                </a:solidFill>
              </a:rPr>
              <a:t>https://projects.coin-or.org/PFunc</a:t>
            </a:r>
            <a:endParaRPr lang="en-US" dirty="0">
              <a:solidFill>
                <a:srgbClr val="3366FF"/>
              </a:solidFill>
            </a:endParaRPr>
          </a:p>
        </p:txBody>
      </p:sp>
      <p:sp>
        <p:nvSpPr>
          <p:cNvPr id="4" name="Footer Placeholder 3"/>
          <p:cNvSpPr>
            <a:spLocks noGrp="1"/>
          </p:cNvSpPr>
          <p:nvPr>
            <p:ph type="ftr" sz="quarter" idx="11"/>
          </p:nvPr>
        </p:nvSpPr>
        <p:spPr/>
        <p:txBody>
          <a:bodyPr/>
          <a:lstStyle/>
          <a:p>
            <a:r>
              <a:rPr lang="en-US" smtClean="0"/>
              <a:t>Kambadur, Gupta, Ghoting, Avron and Lumsdaine</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Parallelization enters the mainstream</a:t>
            </a:r>
            <a:endParaRPr lang="en-US" dirty="0"/>
          </a:p>
        </p:txBody>
      </p:sp>
      <p:sp>
        <p:nvSpPr>
          <p:cNvPr id="3" name="Content Placeholder 2"/>
          <p:cNvSpPr>
            <a:spLocks noGrp="1"/>
          </p:cNvSpPr>
          <p:nvPr>
            <p:ph sz="quarter" idx="1"/>
          </p:nvPr>
        </p:nvSpPr>
        <p:spPr/>
        <p:txBody>
          <a:bodyPr/>
          <a:lstStyle/>
          <a:p>
            <a:r>
              <a:rPr lang="en-US" dirty="0" smtClean="0"/>
              <a:t>Parallelize a wide variety of applications</a:t>
            </a:r>
          </a:p>
          <a:p>
            <a:pPr lvl="1"/>
            <a:r>
              <a:rPr lang="en-US" dirty="0" smtClean="0"/>
              <a:t>Traditional HPC, informatics, mainstream</a:t>
            </a:r>
          </a:p>
          <a:p>
            <a:r>
              <a:rPr lang="en-US" dirty="0" smtClean="0"/>
              <a:t>Parallelize for modern architectures</a:t>
            </a:r>
          </a:p>
          <a:p>
            <a:pPr lvl="1"/>
            <a:r>
              <a:rPr lang="en-US" dirty="0" smtClean="0"/>
              <a:t>Multi-core, many-core and GPGPUs</a:t>
            </a:r>
          </a:p>
          <a:p>
            <a:r>
              <a:rPr lang="en-US" dirty="0" smtClean="0"/>
              <a:t>Enable user-driven optimizations</a:t>
            </a:r>
          </a:p>
          <a:p>
            <a:pPr lvl="1"/>
            <a:r>
              <a:rPr lang="en-US" dirty="0" smtClean="0"/>
              <a:t>Fine tune application performance</a:t>
            </a:r>
          </a:p>
          <a:p>
            <a:pPr lvl="1"/>
            <a:r>
              <a:rPr lang="en-US" dirty="0" smtClean="0"/>
              <a:t>No runtime penalty</a:t>
            </a:r>
          </a:p>
        </p:txBody>
      </p:sp>
      <p:sp>
        <p:nvSpPr>
          <p:cNvPr id="4" name="Footer Placeholder 3"/>
          <p:cNvSpPr>
            <a:spLocks noGrp="1"/>
          </p:cNvSpPr>
          <p:nvPr>
            <p:ph type="ftr" sz="quarter" idx="11"/>
          </p:nvPr>
        </p:nvSpPr>
        <p:spPr/>
        <p:txBody>
          <a:bodyPr/>
          <a:lstStyle/>
          <a:p>
            <a:r>
              <a:rPr lang="en-US" smtClean="0"/>
              <a:t>Kambadur, Gupta, Ghoting, Avron and Lumsdaine</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parallelism and Cilk</a:t>
            </a:r>
            <a:endParaRPr lang="en-US" dirty="0"/>
          </a:p>
        </p:txBody>
      </p:sp>
      <p:sp>
        <p:nvSpPr>
          <p:cNvPr id="3" name="Content Placeholder 2"/>
          <p:cNvSpPr>
            <a:spLocks noGrp="1"/>
          </p:cNvSpPr>
          <p:nvPr>
            <p:ph sz="quarter" idx="1"/>
          </p:nvPr>
        </p:nvSpPr>
        <p:spPr/>
        <p:txBody>
          <a:bodyPr/>
          <a:lstStyle/>
          <a:p>
            <a:r>
              <a:rPr lang="en-US" dirty="0" smtClean="0"/>
              <a:t>Program broken down into smaller tasks</a:t>
            </a:r>
          </a:p>
          <a:p>
            <a:r>
              <a:rPr lang="en-US" dirty="0" smtClean="0"/>
              <a:t>Independent tasks are executed in parallel</a:t>
            </a:r>
          </a:p>
          <a:p>
            <a:r>
              <a:rPr lang="en-US" dirty="0" smtClean="0"/>
              <a:t>Generic model of parallelism</a:t>
            </a:r>
          </a:p>
          <a:p>
            <a:pPr lvl="1"/>
            <a:r>
              <a:rPr lang="en-US" dirty="0" smtClean="0"/>
              <a:t>Subsumes data parallelism and SPMD parallelism</a:t>
            </a:r>
          </a:p>
          <a:p>
            <a:r>
              <a:rPr lang="en-US" dirty="0" smtClean="0"/>
              <a:t>Cilk is the best-known implementation</a:t>
            </a:r>
          </a:p>
          <a:p>
            <a:pPr lvl="1"/>
            <a:r>
              <a:rPr lang="en-US" dirty="0" err="1" smtClean="0"/>
              <a:t>Leiserson</a:t>
            </a:r>
            <a:r>
              <a:rPr lang="en-US" dirty="0" smtClean="0"/>
              <a:t> et al</a:t>
            </a:r>
          </a:p>
          <a:p>
            <a:pPr lvl="1"/>
            <a:r>
              <a:rPr lang="en-US" dirty="0" smtClean="0"/>
              <a:t>C and C</a:t>
            </a:r>
            <a:r>
              <a:rPr lang="en-US" dirty="0" smtClean="0"/>
              <a:t>++, </a:t>
            </a:r>
            <a:r>
              <a:rPr lang="en-US" dirty="0" smtClean="0"/>
              <a:t>shared memory</a:t>
            </a:r>
            <a:endParaRPr lang="en-US" dirty="0" smtClean="0"/>
          </a:p>
          <a:p>
            <a:pPr lvl="1"/>
            <a:r>
              <a:rPr lang="en-US" dirty="0" smtClean="0"/>
              <a:t>Introduced</a:t>
            </a:r>
            <a:r>
              <a:rPr lang="en-US" dirty="0" smtClean="0"/>
              <a:t> the work</a:t>
            </a:r>
            <a:r>
              <a:rPr lang="en-US" dirty="0" smtClean="0"/>
              <a:t>-stealing scheduler</a:t>
            </a:r>
          </a:p>
          <a:p>
            <a:pPr lvl="1"/>
            <a:r>
              <a:rPr lang="en-US" dirty="0" smtClean="0"/>
              <a:t>Guaranteed bounds on space and time</a:t>
            </a:r>
          </a:p>
          <a:p>
            <a:r>
              <a:rPr lang="en-US" dirty="0" smtClean="0"/>
              <a:t>But</a:t>
            </a:r>
            <a:r>
              <a:rPr lang="en-US" dirty="0" smtClean="0"/>
              <a:t>…</a:t>
            </a:r>
            <a:endParaRPr lang="en-US" dirty="0"/>
          </a:p>
        </p:txBody>
      </p:sp>
      <p:sp>
        <p:nvSpPr>
          <p:cNvPr id="4" name="Footer Placeholder 3"/>
          <p:cNvSpPr>
            <a:spLocks noGrp="1"/>
          </p:cNvSpPr>
          <p:nvPr>
            <p:ph type="ftr" sz="quarter" idx="11"/>
          </p:nvPr>
        </p:nvSpPr>
        <p:spPr/>
        <p:txBody>
          <a:bodyPr/>
          <a:lstStyle/>
          <a:p>
            <a:r>
              <a:rPr lang="en-US" smtClean="0"/>
              <a:t>Kambadur, Gupta, Ghoting, Avron and Lumsdaine</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7" name="Title 1"/>
          <p:cNvSpPr>
            <a:spLocks noGrp="1"/>
          </p:cNvSpPr>
          <p:nvPr>
            <p:ph type="title"/>
          </p:nvPr>
        </p:nvSpPr>
        <p:spPr>
          <a:xfrm>
            <a:off x="406410" y="309782"/>
            <a:ext cx="7772400" cy="844525"/>
          </a:xfrm>
        </p:spPr>
        <p:txBody>
          <a:bodyPr/>
          <a:lstStyle/>
          <a:p>
            <a:r>
              <a:rPr lang="en-US" dirty="0" smtClean="0"/>
              <a:t>Cilk-style parallelization</a:t>
            </a:r>
            <a:endParaRPr lang="en-US" dirty="0"/>
          </a:p>
        </p:txBody>
      </p:sp>
      <p:cxnSp>
        <p:nvCxnSpPr>
          <p:cNvPr id="58" name="Straight Connector 57"/>
          <p:cNvCxnSpPr/>
          <p:nvPr/>
        </p:nvCxnSpPr>
        <p:spPr>
          <a:xfrm>
            <a:off x="953424" y="2284899"/>
            <a:ext cx="7356437" cy="1588"/>
          </a:xfrm>
          <a:prstGeom prst="line">
            <a:avLst/>
          </a:prstGeom>
          <a:ln>
            <a:solidFill>
              <a:srgbClr val="0000FF"/>
            </a:solidFill>
            <a:prstDash val="sysDash"/>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966432" y="3056899"/>
            <a:ext cx="7356437" cy="1588"/>
          </a:xfrm>
          <a:prstGeom prst="line">
            <a:avLst/>
          </a:prstGeom>
          <a:ln>
            <a:solidFill>
              <a:srgbClr val="0000FF"/>
            </a:solidFill>
            <a:prstDash val="sysDash"/>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963952" y="3937329"/>
            <a:ext cx="7356437" cy="1588"/>
          </a:xfrm>
          <a:prstGeom prst="line">
            <a:avLst/>
          </a:prstGeom>
          <a:ln>
            <a:solidFill>
              <a:srgbClr val="0000FF"/>
            </a:solidFill>
            <a:prstDash val="sysDash"/>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963952" y="4835749"/>
            <a:ext cx="7356437" cy="1588"/>
          </a:xfrm>
          <a:prstGeom prst="line">
            <a:avLst/>
          </a:prstGeom>
          <a:ln>
            <a:solidFill>
              <a:srgbClr val="0000FF"/>
            </a:solidFill>
            <a:prstDash val="sysDash"/>
          </a:ln>
        </p:spPr>
        <p:style>
          <a:lnRef idx="2">
            <a:schemeClr val="accent1"/>
          </a:lnRef>
          <a:fillRef idx="0">
            <a:schemeClr val="accent1"/>
          </a:fillRef>
          <a:effectRef idx="1">
            <a:schemeClr val="accent1"/>
          </a:effectRef>
          <a:fontRef idx="minor">
            <a:schemeClr val="tx1"/>
          </a:fontRef>
        </p:style>
      </p:cxnSp>
      <p:grpSp>
        <p:nvGrpSpPr>
          <p:cNvPr id="2" name="Group 40"/>
          <p:cNvGrpSpPr/>
          <p:nvPr/>
        </p:nvGrpSpPr>
        <p:grpSpPr>
          <a:xfrm>
            <a:off x="603384" y="1520192"/>
            <a:ext cx="6553994" cy="3088461"/>
            <a:chOff x="603384" y="1520192"/>
            <a:chExt cx="6553994" cy="3088461"/>
          </a:xfrm>
        </p:grpSpPr>
        <p:sp>
          <p:nvSpPr>
            <p:cNvPr id="48" name="TextBox 47"/>
            <p:cNvSpPr txBox="1"/>
            <p:nvPr/>
          </p:nvSpPr>
          <p:spPr>
            <a:xfrm>
              <a:off x="3734493" y="1674080"/>
              <a:ext cx="290389" cy="369332"/>
            </a:xfrm>
            <a:prstGeom prst="rect">
              <a:avLst/>
            </a:prstGeom>
            <a:noFill/>
          </p:spPr>
          <p:txBody>
            <a:bodyPr wrap="none" rtlCol="0">
              <a:spAutoFit/>
            </a:bodyPr>
            <a:lstStyle/>
            <a:p>
              <a:r>
                <a:rPr lang="en-US" dirty="0" smtClean="0"/>
                <a:t>1</a:t>
              </a:r>
              <a:endParaRPr lang="en-US" dirty="0"/>
            </a:p>
          </p:txBody>
        </p:sp>
        <p:sp>
          <p:nvSpPr>
            <p:cNvPr id="49" name="TextBox 48"/>
            <p:cNvSpPr txBox="1"/>
            <p:nvPr/>
          </p:nvSpPr>
          <p:spPr>
            <a:xfrm>
              <a:off x="3317725" y="2444956"/>
              <a:ext cx="290389" cy="369332"/>
            </a:xfrm>
            <a:prstGeom prst="rect">
              <a:avLst/>
            </a:prstGeom>
            <a:noFill/>
          </p:spPr>
          <p:txBody>
            <a:bodyPr wrap="none" rtlCol="0">
              <a:spAutoFit/>
            </a:bodyPr>
            <a:lstStyle/>
            <a:p>
              <a:r>
                <a:rPr lang="en-US" dirty="0" smtClean="0"/>
                <a:t>2</a:t>
              </a:r>
              <a:endParaRPr lang="en-US" dirty="0"/>
            </a:p>
          </p:txBody>
        </p:sp>
        <p:sp>
          <p:nvSpPr>
            <p:cNvPr id="50" name="TextBox 49"/>
            <p:cNvSpPr txBox="1"/>
            <p:nvPr/>
          </p:nvSpPr>
          <p:spPr>
            <a:xfrm>
              <a:off x="2428020" y="3305581"/>
              <a:ext cx="290389" cy="369332"/>
            </a:xfrm>
            <a:prstGeom prst="rect">
              <a:avLst/>
            </a:prstGeom>
            <a:noFill/>
          </p:spPr>
          <p:txBody>
            <a:bodyPr wrap="none" rtlCol="0">
              <a:spAutoFit/>
            </a:bodyPr>
            <a:lstStyle/>
            <a:p>
              <a:r>
                <a:rPr lang="en-US" dirty="0" smtClean="0"/>
                <a:t>3</a:t>
              </a:r>
              <a:endParaRPr lang="en-US" dirty="0"/>
            </a:p>
          </p:txBody>
        </p:sp>
        <p:sp>
          <p:nvSpPr>
            <p:cNvPr id="51" name="TextBox 50"/>
            <p:cNvSpPr txBox="1"/>
            <p:nvPr/>
          </p:nvSpPr>
          <p:spPr>
            <a:xfrm>
              <a:off x="1999413" y="4239321"/>
              <a:ext cx="300082" cy="369332"/>
            </a:xfrm>
            <a:prstGeom prst="rect">
              <a:avLst/>
            </a:prstGeom>
            <a:noFill/>
          </p:spPr>
          <p:txBody>
            <a:bodyPr wrap="none" rtlCol="0">
              <a:spAutoFit/>
            </a:bodyPr>
            <a:lstStyle/>
            <a:p>
              <a:r>
                <a:rPr lang="en-US" dirty="0" smtClean="0"/>
                <a:t>4</a:t>
              </a:r>
              <a:endParaRPr lang="en-US" dirty="0"/>
            </a:p>
          </p:txBody>
        </p:sp>
        <p:sp>
          <p:nvSpPr>
            <p:cNvPr id="52" name="TextBox 51"/>
            <p:cNvSpPr txBox="1"/>
            <p:nvPr/>
          </p:nvSpPr>
          <p:spPr>
            <a:xfrm>
              <a:off x="3971426" y="4239321"/>
              <a:ext cx="290389" cy="369332"/>
            </a:xfrm>
            <a:prstGeom prst="rect">
              <a:avLst/>
            </a:prstGeom>
            <a:noFill/>
          </p:spPr>
          <p:txBody>
            <a:bodyPr wrap="none" rtlCol="0">
              <a:spAutoFit/>
            </a:bodyPr>
            <a:lstStyle/>
            <a:p>
              <a:r>
                <a:rPr lang="en-US" dirty="0" smtClean="0"/>
                <a:t>5</a:t>
              </a:r>
              <a:endParaRPr lang="en-US" dirty="0"/>
            </a:p>
          </p:txBody>
        </p:sp>
        <p:sp>
          <p:nvSpPr>
            <p:cNvPr id="53" name="TextBox 52"/>
            <p:cNvSpPr txBox="1"/>
            <p:nvPr/>
          </p:nvSpPr>
          <p:spPr>
            <a:xfrm>
              <a:off x="4293829" y="3397910"/>
              <a:ext cx="290389" cy="369332"/>
            </a:xfrm>
            <a:prstGeom prst="rect">
              <a:avLst/>
            </a:prstGeom>
            <a:noFill/>
          </p:spPr>
          <p:txBody>
            <a:bodyPr wrap="none" rtlCol="0">
              <a:spAutoFit/>
            </a:bodyPr>
            <a:lstStyle/>
            <a:p>
              <a:r>
                <a:rPr lang="en-US" dirty="0" smtClean="0"/>
                <a:t>6</a:t>
              </a:r>
              <a:endParaRPr lang="en-US" dirty="0"/>
            </a:p>
          </p:txBody>
        </p:sp>
        <p:sp>
          <p:nvSpPr>
            <p:cNvPr id="54" name="TextBox 53"/>
            <p:cNvSpPr txBox="1"/>
            <p:nvPr/>
          </p:nvSpPr>
          <p:spPr>
            <a:xfrm>
              <a:off x="5345923" y="2511766"/>
              <a:ext cx="290389" cy="369332"/>
            </a:xfrm>
            <a:prstGeom prst="rect">
              <a:avLst/>
            </a:prstGeom>
            <a:noFill/>
          </p:spPr>
          <p:txBody>
            <a:bodyPr wrap="none" rtlCol="0">
              <a:spAutoFit/>
            </a:bodyPr>
            <a:lstStyle/>
            <a:p>
              <a:r>
                <a:rPr lang="en-US" dirty="0" smtClean="0"/>
                <a:t>7</a:t>
              </a:r>
              <a:endParaRPr lang="en-US" dirty="0"/>
            </a:p>
          </p:txBody>
        </p:sp>
        <p:sp>
          <p:nvSpPr>
            <p:cNvPr id="55" name="TextBox 54"/>
            <p:cNvSpPr txBox="1"/>
            <p:nvPr/>
          </p:nvSpPr>
          <p:spPr>
            <a:xfrm>
              <a:off x="5264828" y="3371994"/>
              <a:ext cx="290389" cy="369332"/>
            </a:xfrm>
            <a:prstGeom prst="rect">
              <a:avLst/>
            </a:prstGeom>
            <a:noFill/>
          </p:spPr>
          <p:txBody>
            <a:bodyPr wrap="none" rtlCol="0">
              <a:spAutoFit/>
            </a:bodyPr>
            <a:lstStyle/>
            <a:p>
              <a:r>
                <a:rPr lang="en-US" dirty="0" smtClean="0"/>
                <a:t>8</a:t>
              </a:r>
              <a:endParaRPr lang="en-US" dirty="0"/>
            </a:p>
          </p:txBody>
        </p:sp>
        <p:sp>
          <p:nvSpPr>
            <p:cNvPr id="56" name="TextBox 55"/>
            <p:cNvSpPr txBox="1"/>
            <p:nvPr/>
          </p:nvSpPr>
          <p:spPr>
            <a:xfrm>
              <a:off x="6332959" y="3397910"/>
              <a:ext cx="290389" cy="369332"/>
            </a:xfrm>
            <a:prstGeom prst="rect">
              <a:avLst/>
            </a:prstGeom>
            <a:noFill/>
          </p:spPr>
          <p:txBody>
            <a:bodyPr wrap="none" rtlCol="0">
              <a:spAutoFit/>
            </a:bodyPr>
            <a:lstStyle/>
            <a:p>
              <a:r>
                <a:rPr lang="en-US" dirty="0"/>
                <a:t>9</a:t>
              </a:r>
            </a:p>
          </p:txBody>
        </p:sp>
        <p:sp>
          <p:nvSpPr>
            <p:cNvPr id="68" name="TextBox 67"/>
            <p:cNvSpPr txBox="1"/>
            <p:nvPr/>
          </p:nvSpPr>
          <p:spPr>
            <a:xfrm>
              <a:off x="4637854" y="4239321"/>
              <a:ext cx="396112" cy="369332"/>
            </a:xfrm>
            <a:prstGeom prst="rect">
              <a:avLst/>
            </a:prstGeom>
            <a:noFill/>
          </p:spPr>
          <p:txBody>
            <a:bodyPr wrap="none" rtlCol="0">
              <a:spAutoFit/>
            </a:bodyPr>
            <a:lstStyle/>
            <a:p>
              <a:r>
                <a:rPr lang="en-US" dirty="0" smtClean="0"/>
                <a:t>10</a:t>
              </a:r>
              <a:endParaRPr lang="en-US" dirty="0"/>
            </a:p>
          </p:txBody>
        </p:sp>
        <p:sp>
          <p:nvSpPr>
            <p:cNvPr id="69" name="TextBox 68"/>
            <p:cNvSpPr txBox="1"/>
            <p:nvPr/>
          </p:nvSpPr>
          <p:spPr>
            <a:xfrm>
              <a:off x="6761266" y="4222388"/>
              <a:ext cx="396112" cy="369332"/>
            </a:xfrm>
            <a:prstGeom prst="rect">
              <a:avLst/>
            </a:prstGeom>
            <a:noFill/>
          </p:spPr>
          <p:txBody>
            <a:bodyPr wrap="none" rtlCol="0">
              <a:spAutoFit/>
            </a:bodyPr>
            <a:lstStyle/>
            <a:p>
              <a:r>
                <a:rPr lang="en-US" dirty="0" smtClean="0"/>
                <a:t>11</a:t>
              </a:r>
              <a:endParaRPr lang="en-US" dirty="0"/>
            </a:p>
          </p:txBody>
        </p:sp>
        <p:sp>
          <p:nvSpPr>
            <p:cNvPr id="40" name="TextBox 39"/>
            <p:cNvSpPr txBox="1"/>
            <p:nvPr/>
          </p:nvSpPr>
          <p:spPr>
            <a:xfrm>
              <a:off x="603384" y="1520192"/>
              <a:ext cx="2639264" cy="523220"/>
            </a:xfrm>
            <a:prstGeom prst="rect">
              <a:avLst/>
            </a:prstGeom>
            <a:noFill/>
          </p:spPr>
          <p:txBody>
            <a:bodyPr wrap="none" rtlCol="0">
              <a:spAutoFit/>
            </a:bodyPr>
            <a:lstStyle/>
            <a:p>
              <a:r>
                <a:rPr lang="en-US" sz="2800" dirty="0" smtClean="0">
                  <a:solidFill>
                    <a:srgbClr val="FF0000"/>
                  </a:solidFill>
                </a:rPr>
                <a:t>Order of discovery</a:t>
              </a:r>
              <a:endParaRPr lang="en-US" sz="2800" dirty="0">
                <a:solidFill>
                  <a:srgbClr val="FF0000"/>
                </a:solidFill>
              </a:endParaRPr>
            </a:p>
          </p:txBody>
        </p:sp>
      </p:grpSp>
      <p:grpSp>
        <p:nvGrpSpPr>
          <p:cNvPr id="3" name="Group 43"/>
          <p:cNvGrpSpPr/>
          <p:nvPr/>
        </p:nvGrpSpPr>
        <p:grpSpPr>
          <a:xfrm>
            <a:off x="450140" y="1529272"/>
            <a:ext cx="6671511" cy="3079478"/>
            <a:chOff x="447876" y="1546108"/>
            <a:chExt cx="6671511" cy="3079478"/>
          </a:xfrm>
        </p:grpSpPr>
        <p:sp>
          <p:nvSpPr>
            <p:cNvPr id="45" name="TextBox 44"/>
            <p:cNvSpPr txBox="1"/>
            <p:nvPr/>
          </p:nvSpPr>
          <p:spPr>
            <a:xfrm>
              <a:off x="3734493" y="1674080"/>
              <a:ext cx="396112" cy="369332"/>
            </a:xfrm>
            <a:prstGeom prst="rect">
              <a:avLst/>
            </a:prstGeom>
            <a:noFill/>
          </p:spPr>
          <p:txBody>
            <a:bodyPr wrap="none" rtlCol="0">
              <a:spAutoFit/>
            </a:bodyPr>
            <a:lstStyle/>
            <a:p>
              <a:r>
                <a:rPr lang="en-US" dirty="0" smtClean="0"/>
                <a:t>11</a:t>
              </a:r>
              <a:endParaRPr lang="en-US" dirty="0"/>
            </a:p>
          </p:txBody>
        </p:sp>
        <p:sp>
          <p:nvSpPr>
            <p:cNvPr id="46" name="TextBox 45"/>
            <p:cNvSpPr txBox="1"/>
            <p:nvPr/>
          </p:nvSpPr>
          <p:spPr>
            <a:xfrm>
              <a:off x="3317725" y="2444956"/>
              <a:ext cx="290389" cy="369332"/>
            </a:xfrm>
            <a:prstGeom prst="rect">
              <a:avLst/>
            </a:prstGeom>
            <a:noFill/>
          </p:spPr>
          <p:txBody>
            <a:bodyPr wrap="none" rtlCol="0">
              <a:spAutoFit/>
            </a:bodyPr>
            <a:lstStyle/>
            <a:p>
              <a:r>
                <a:rPr lang="en-US" dirty="0" smtClean="0"/>
                <a:t>5</a:t>
              </a:r>
              <a:endParaRPr lang="en-US" dirty="0"/>
            </a:p>
          </p:txBody>
        </p:sp>
        <p:sp>
          <p:nvSpPr>
            <p:cNvPr id="66" name="TextBox 65"/>
            <p:cNvSpPr txBox="1"/>
            <p:nvPr/>
          </p:nvSpPr>
          <p:spPr>
            <a:xfrm>
              <a:off x="2428020" y="3305581"/>
              <a:ext cx="290389" cy="369332"/>
            </a:xfrm>
            <a:prstGeom prst="rect">
              <a:avLst/>
            </a:prstGeom>
            <a:noFill/>
          </p:spPr>
          <p:txBody>
            <a:bodyPr wrap="none" rtlCol="0">
              <a:spAutoFit/>
            </a:bodyPr>
            <a:lstStyle/>
            <a:p>
              <a:r>
                <a:rPr lang="en-US" dirty="0" smtClean="0"/>
                <a:t>3</a:t>
              </a:r>
              <a:endParaRPr lang="en-US" dirty="0"/>
            </a:p>
          </p:txBody>
        </p:sp>
        <p:sp>
          <p:nvSpPr>
            <p:cNvPr id="67" name="TextBox 66"/>
            <p:cNvSpPr txBox="1"/>
            <p:nvPr/>
          </p:nvSpPr>
          <p:spPr>
            <a:xfrm>
              <a:off x="1999413" y="4239321"/>
              <a:ext cx="290389" cy="369332"/>
            </a:xfrm>
            <a:prstGeom prst="rect">
              <a:avLst/>
            </a:prstGeom>
            <a:noFill/>
          </p:spPr>
          <p:txBody>
            <a:bodyPr wrap="none" rtlCol="0">
              <a:spAutoFit/>
            </a:bodyPr>
            <a:lstStyle/>
            <a:p>
              <a:r>
                <a:rPr lang="en-US" dirty="0" smtClean="0"/>
                <a:t>1</a:t>
              </a:r>
              <a:endParaRPr lang="en-US" dirty="0"/>
            </a:p>
          </p:txBody>
        </p:sp>
        <p:sp>
          <p:nvSpPr>
            <p:cNvPr id="70" name="TextBox 69"/>
            <p:cNvSpPr txBox="1"/>
            <p:nvPr/>
          </p:nvSpPr>
          <p:spPr>
            <a:xfrm>
              <a:off x="3954493" y="4256254"/>
              <a:ext cx="290389" cy="369332"/>
            </a:xfrm>
            <a:prstGeom prst="rect">
              <a:avLst/>
            </a:prstGeom>
            <a:noFill/>
          </p:spPr>
          <p:txBody>
            <a:bodyPr wrap="none" rtlCol="0">
              <a:spAutoFit/>
            </a:bodyPr>
            <a:lstStyle/>
            <a:p>
              <a:r>
                <a:rPr lang="en-US" dirty="0" smtClean="0"/>
                <a:t>2</a:t>
              </a:r>
              <a:endParaRPr lang="en-US" dirty="0"/>
            </a:p>
          </p:txBody>
        </p:sp>
        <p:sp>
          <p:nvSpPr>
            <p:cNvPr id="71" name="TextBox 70"/>
            <p:cNvSpPr txBox="1"/>
            <p:nvPr/>
          </p:nvSpPr>
          <p:spPr>
            <a:xfrm>
              <a:off x="4293829" y="3397910"/>
              <a:ext cx="300082" cy="369332"/>
            </a:xfrm>
            <a:prstGeom prst="rect">
              <a:avLst/>
            </a:prstGeom>
            <a:noFill/>
          </p:spPr>
          <p:txBody>
            <a:bodyPr wrap="none" rtlCol="0">
              <a:spAutoFit/>
            </a:bodyPr>
            <a:lstStyle/>
            <a:p>
              <a:r>
                <a:rPr lang="en-US" dirty="0" smtClean="0"/>
                <a:t>4</a:t>
              </a:r>
              <a:endParaRPr lang="en-US" dirty="0"/>
            </a:p>
          </p:txBody>
        </p:sp>
        <p:sp>
          <p:nvSpPr>
            <p:cNvPr id="72" name="TextBox 71"/>
            <p:cNvSpPr txBox="1"/>
            <p:nvPr/>
          </p:nvSpPr>
          <p:spPr>
            <a:xfrm>
              <a:off x="5345923" y="2511766"/>
              <a:ext cx="396112" cy="369332"/>
            </a:xfrm>
            <a:prstGeom prst="rect">
              <a:avLst/>
            </a:prstGeom>
            <a:noFill/>
          </p:spPr>
          <p:txBody>
            <a:bodyPr wrap="none" rtlCol="0">
              <a:spAutoFit/>
            </a:bodyPr>
            <a:lstStyle/>
            <a:p>
              <a:r>
                <a:rPr lang="en-US" dirty="0" smtClean="0"/>
                <a:t>10</a:t>
              </a:r>
              <a:endParaRPr lang="en-US" dirty="0"/>
            </a:p>
          </p:txBody>
        </p:sp>
        <p:sp>
          <p:nvSpPr>
            <p:cNvPr id="73" name="TextBox 72"/>
            <p:cNvSpPr txBox="1"/>
            <p:nvPr/>
          </p:nvSpPr>
          <p:spPr>
            <a:xfrm>
              <a:off x="5277787" y="3384952"/>
              <a:ext cx="290389" cy="369332"/>
            </a:xfrm>
            <a:prstGeom prst="rect">
              <a:avLst/>
            </a:prstGeom>
            <a:noFill/>
          </p:spPr>
          <p:txBody>
            <a:bodyPr wrap="none" rtlCol="0">
              <a:spAutoFit/>
            </a:bodyPr>
            <a:lstStyle/>
            <a:p>
              <a:r>
                <a:rPr lang="en-US" dirty="0" smtClean="0"/>
                <a:t>6</a:t>
              </a:r>
              <a:endParaRPr lang="en-US" dirty="0"/>
            </a:p>
          </p:txBody>
        </p:sp>
        <p:sp>
          <p:nvSpPr>
            <p:cNvPr id="74" name="TextBox 73"/>
            <p:cNvSpPr txBox="1"/>
            <p:nvPr/>
          </p:nvSpPr>
          <p:spPr>
            <a:xfrm>
              <a:off x="6332959" y="3414843"/>
              <a:ext cx="290389" cy="369332"/>
            </a:xfrm>
            <a:prstGeom prst="rect">
              <a:avLst/>
            </a:prstGeom>
            <a:noFill/>
          </p:spPr>
          <p:txBody>
            <a:bodyPr wrap="none" rtlCol="0">
              <a:spAutoFit/>
            </a:bodyPr>
            <a:lstStyle/>
            <a:p>
              <a:r>
                <a:rPr lang="en-US" dirty="0"/>
                <a:t>9</a:t>
              </a:r>
            </a:p>
          </p:txBody>
        </p:sp>
        <p:sp>
          <p:nvSpPr>
            <p:cNvPr id="75" name="TextBox 74"/>
            <p:cNvSpPr txBox="1"/>
            <p:nvPr/>
          </p:nvSpPr>
          <p:spPr>
            <a:xfrm>
              <a:off x="4705586" y="4256254"/>
              <a:ext cx="290389" cy="369332"/>
            </a:xfrm>
            <a:prstGeom prst="rect">
              <a:avLst/>
            </a:prstGeom>
            <a:noFill/>
          </p:spPr>
          <p:txBody>
            <a:bodyPr wrap="none" rtlCol="0">
              <a:spAutoFit/>
            </a:bodyPr>
            <a:lstStyle/>
            <a:p>
              <a:r>
                <a:rPr lang="en-US" dirty="0" smtClean="0"/>
                <a:t>7</a:t>
              </a:r>
              <a:endParaRPr lang="en-US" dirty="0"/>
            </a:p>
          </p:txBody>
        </p:sp>
        <p:sp>
          <p:nvSpPr>
            <p:cNvPr id="76" name="TextBox 75"/>
            <p:cNvSpPr txBox="1"/>
            <p:nvPr/>
          </p:nvSpPr>
          <p:spPr>
            <a:xfrm>
              <a:off x="6828998" y="4239321"/>
              <a:ext cx="290389" cy="369332"/>
            </a:xfrm>
            <a:prstGeom prst="rect">
              <a:avLst/>
            </a:prstGeom>
            <a:noFill/>
          </p:spPr>
          <p:txBody>
            <a:bodyPr wrap="none" rtlCol="0">
              <a:spAutoFit/>
            </a:bodyPr>
            <a:lstStyle/>
            <a:p>
              <a:r>
                <a:rPr lang="en-US" dirty="0" smtClean="0"/>
                <a:t>8</a:t>
              </a:r>
              <a:endParaRPr lang="en-US" dirty="0"/>
            </a:p>
          </p:txBody>
        </p:sp>
        <p:sp>
          <p:nvSpPr>
            <p:cNvPr id="77" name="TextBox 76"/>
            <p:cNvSpPr txBox="1"/>
            <p:nvPr/>
          </p:nvSpPr>
          <p:spPr>
            <a:xfrm>
              <a:off x="447876" y="1546108"/>
              <a:ext cx="2903359" cy="523220"/>
            </a:xfrm>
            <a:prstGeom prst="rect">
              <a:avLst/>
            </a:prstGeom>
            <a:noFill/>
          </p:spPr>
          <p:txBody>
            <a:bodyPr wrap="none" rtlCol="0">
              <a:spAutoFit/>
            </a:bodyPr>
            <a:lstStyle/>
            <a:p>
              <a:r>
                <a:rPr lang="en-US" sz="2800" dirty="0" smtClean="0">
                  <a:solidFill>
                    <a:srgbClr val="FF0000"/>
                  </a:solidFill>
                </a:rPr>
                <a:t>Order of completion</a:t>
              </a:r>
              <a:endParaRPr lang="en-US" sz="2800" dirty="0">
                <a:solidFill>
                  <a:srgbClr val="FF0000"/>
                </a:solidFill>
              </a:endParaRPr>
            </a:p>
          </p:txBody>
        </p:sp>
      </p:grpSp>
      <p:sp>
        <p:nvSpPr>
          <p:cNvPr id="78" name="TextBox 77"/>
          <p:cNvSpPr txBox="1"/>
          <p:nvPr/>
        </p:nvSpPr>
        <p:spPr>
          <a:xfrm>
            <a:off x="1679381" y="5185274"/>
            <a:ext cx="5224507" cy="523220"/>
          </a:xfrm>
          <a:prstGeom prst="rect">
            <a:avLst/>
          </a:prstGeom>
          <a:noFill/>
        </p:spPr>
        <p:txBody>
          <a:bodyPr wrap="none" rtlCol="0">
            <a:spAutoFit/>
          </a:bodyPr>
          <a:lstStyle/>
          <a:p>
            <a:r>
              <a:rPr lang="en-US" sz="2800" dirty="0" smtClean="0">
                <a:solidFill>
                  <a:srgbClr val="FF0000"/>
                </a:solidFill>
              </a:rPr>
              <a:t>Depth-first discovery, post-order finish</a:t>
            </a:r>
            <a:endParaRPr lang="en-US" sz="2800" dirty="0">
              <a:solidFill>
                <a:srgbClr val="FF0000"/>
              </a:solidFill>
            </a:endParaRPr>
          </a:p>
        </p:txBody>
      </p:sp>
      <p:grpSp>
        <p:nvGrpSpPr>
          <p:cNvPr id="11" name="Group 80"/>
          <p:cNvGrpSpPr/>
          <p:nvPr/>
        </p:nvGrpSpPr>
        <p:grpSpPr>
          <a:xfrm>
            <a:off x="2310182" y="1629181"/>
            <a:ext cx="4451084" cy="3056922"/>
            <a:chOff x="2310182" y="1629181"/>
            <a:chExt cx="4451084" cy="3056922"/>
          </a:xfrm>
        </p:grpSpPr>
        <p:cxnSp>
          <p:nvCxnSpPr>
            <p:cNvPr id="22" name="Straight Arrow Connector 21"/>
            <p:cNvCxnSpPr>
              <a:stCxn id="4" idx="5"/>
              <a:endCxn id="6" idx="0"/>
            </p:cNvCxnSpPr>
            <p:nvPr/>
          </p:nvCxnSpPr>
          <p:spPr>
            <a:xfrm rot="16200000" flipH="1">
              <a:off x="4638097" y="2081715"/>
              <a:ext cx="379630" cy="3468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5" idx="3"/>
              <a:endCxn id="7" idx="0"/>
            </p:cNvCxnSpPr>
            <p:nvPr/>
          </p:nvCxnSpPr>
          <p:spPr>
            <a:xfrm rot="5400000">
              <a:off x="3210895" y="2749917"/>
              <a:ext cx="375169" cy="6375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endCxn id="8" idx="0"/>
            </p:cNvCxnSpPr>
            <p:nvPr/>
          </p:nvCxnSpPr>
          <p:spPr>
            <a:xfrm rot="5400000">
              <a:off x="3796552" y="3080186"/>
              <a:ext cx="349650" cy="225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6" idx="4"/>
              <a:endCxn id="16" idx="0"/>
            </p:cNvCxnSpPr>
            <p:nvPr/>
          </p:nvCxnSpPr>
          <p:spPr>
            <a:xfrm rot="5400000">
              <a:off x="4827017" y="3093983"/>
              <a:ext cx="312374" cy="362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6" idx="5"/>
              <a:endCxn id="17" idx="0"/>
            </p:cNvCxnSpPr>
            <p:nvPr/>
          </p:nvCxnSpPr>
          <p:spPr>
            <a:xfrm rot="16200000" flipH="1">
              <a:off x="5365884" y="2761811"/>
              <a:ext cx="400298" cy="6388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7" idx="3"/>
              <a:endCxn id="9" idx="0"/>
            </p:cNvCxnSpPr>
            <p:nvPr/>
          </p:nvCxnSpPr>
          <p:spPr>
            <a:xfrm rot="5400000">
              <a:off x="2491289" y="3874223"/>
              <a:ext cx="482717" cy="1190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7" idx="5"/>
              <a:endCxn id="10" idx="0"/>
            </p:cNvCxnSpPr>
            <p:nvPr/>
          </p:nvCxnSpPr>
          <p:spPr>
            <a:xfrm rot="16200000" flipH="1">
              <a:off x="3219909" y="3839731"/>
              <a:ext cx="482717" cy="1880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2" name="Group 79"/>
            <p:cNvGrpSpPr/>
            <p:nvPr/>
          </p:nvGrpSpPr>
          <p:grpSpPr>
            <a:xfrm>
              <a:off x="2310182" y="1629181"/>
              <a:ext cx="4451084" cy="3056922"/>
              <a:chOff x="2310182" y="1629181"/>
              <a:chExt cx="4451084" cy="3056922"/>
            </a:xfrm>
          </p:grpSpPr>
          <p:sp>
            <p:nvSpPr>
              <p:cNvPr id="4" name="Oval 3"/>
              <p:cNvSpPr/>
              <p:nvPr/>
            </p:nvSpPr>
            <p:spPr>
              <a:xfrm>
                <a:off x="4230834" y="1629181"/>
                <a:ext cx="496341" cy="510974"/>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n</a:t>
                </a:r>
                <a:endParaRPr lang="en-US" dirty="0"/>
              </a:p>
            </p:txBody>
          </p:sp>
          <p:sp>
            <p:nvSpPr>
              <p:cNvPr id="5" name="Oval 4"/>
              <p:cNvSpPr/>
              <p:nvPr/>
            </p:nvSpPr>
            <p:spPr>
              <a:xfrm>
                <a:off x="3616656" y="2444955"/>
                <a:ext cx="686865" cy="510974"/>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n-1</a:t>
                </a:r>
                <a:endParaRPr lang="en-US" sz="1600" dirty="0"/>
              </a:p>
            </p:txBody>
          </p:sp>
          <p:sp>
            <p:nvSpPr>
              <p:cNvPr id="6" name="Oval 5"/>
              <p:cNvSpPr/>
              <p:nvPr/>
            </p:nvSpPr>
            <p:spPr>
              <a:xfrm>
                <a:off x="4654487" y="2444955"/>
                <a:ext cx="693700" cy="510974"/>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n-2</a:t>
                </a:r>
                <a:endParaRPr lang="en-US" sz="1600" dirty="0"/>
              </a:p>
            </p:txBody>
          </p:sp>
          <p:sp>
            <p:nvSpPr>
              <p:cNvPr id="7" name="Oval 6"/>
              <p:cNvSpPr/>
              <p:nvPr/>
            </p:nvSpPr>
            <p:spPr>
              <a:xfrm>
                <a:off x="2673100" y="3256268"/>
                <a:ext cx="813223" cy="510974"/>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n-2</a:t>
                </a:r>
                <a:endParaRPr lang="en-US" sz="1600" dirty="0"/>
              </a:p>
            </p:txBody>
          </p:sp>
          <p:sp>
            <p:nvSpPr>
              <p:cNvPr id="8" name="Oval 7"/>
              <p:cNvSpPr/>
              <p:nvPr/>
            </p:nvSpPr>
            <p:spPr>
              <a:xfrm>
                <a:off x="3616656" y="3266299"/>
                <a:ext cx="686865" cy="510974"/>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n-3</a:t>
                </a:r>
                <a:endParaRPr lang="en-US" sz="1600" dirty="0"/>
              </a:p>
            </p:txBody>
          </p:sp>
          <p:sp>
            <p:nvSpPr>
              <p:cNvPr id="9" name="Oval 8"/>
              <p:cNvSpPr/>
              <p:nvPr/>
            </p:nvSpPr>
            <p:spPr>
              <a:xfrm>
                <a:off x="2310182" y="4175129"/>
                <a:ext cx="725835" cy="510974"/>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n-3</a:t>
                </a:r>
                <a:endParaRPr lang="en-US" dirty="0"/>
              </a:p>
            </p:txBody>
          </p:sp>
          <p:sp>
            <p:nvSpPr>
              <p:cNvPr id="10" name="Oval 9"/>
              <p:cNvSpPr/>
              <p:nvPr/>
            </p:nvSpPr>
            <p:spPr>
              <a:xfrm>
                <a:off x="3153855" y="4175129"/>
                <a:ext cx="802901" cy="510974"/>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n-4</a:t>
                </a:r>
                <a:endParaRPr lang="en-US" dirty="0"/>
              </a:p>
            </p:txBody>
          </p:sp>
          <p:sp>
            <p:nvSpPr>
              <p:cNvPr id="16" name="Oval 15"/>
              <p:cNvSpPr/>
              <p:nvPr/>
            </p:nvSpPr>
            <p:spPr>
              <a:xfrm>
                <a:off x="4584219" y="3268303"/>
                <a:ext cx="761704" cy="510974"/>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n-3</a:t>
                </a:r>
                <a:endParaRPr lang="en-US" sz="1600" dirty="0"/>
              </a:p>
            </p:txBody>
          </p:sp>
          <p:sp>
            <p:nvSpPr>
              <p:cNvPr id="17" name="Oval 16"/>
              <p:cNvSpPr/>
              <p:nvPr/>
            </p:nvSpPr>
            <p:spPr>
              <a:xfrm>
                <a:off x="5501480" y="3281397"/>
                <a:ext cx="767980" cy="510974"/>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n-4</a:t>
                </a:r>
                <a:endParaRPr lang="en-US" sz="1600" dirty="0"/>
              </a:p>
            </p:txBody>
          </p:sp>
          <p:cxnSp>
            <p:nvCxnSpPr>
              <p:cNvPr id="19" name="Straight Arrow Connector 18"/>
              <p:cNvCxnSpPr>
                <a:stCxn id="4" idx="3"/>
                <a:endCxn id="5" idx="0"/>
              </p:cNvCxnSpPr>
              <p:nvPr/>
            </p:nvCxnSpPr>
            <p:spPr>
              <a:xfrm rot="5400000">
                <a:off x="3941990" y="2083424"/>
                <a:ext cx="379630" cy="3434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2" name="Oval 61"/>
              <p:cNvSpPr/>
              <p:nvPr/>
            </p:nvSpPr>
            <p:spPr>
              <a:xfrm>
                <a:off x="5033967" y="4188119"/>
                <a:ext cx="799982" cy="497984"/>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n-5</a:t>
                </a:r>
                <a:endParaRPr lang="en-US" dirty="0"/>
              </a:p>
            </p:txBody>
          </p:sp>
          <p:cxnSp>
            <p:nvCxnSpPr>
              <p:cNvPr id="64" name="Straight Arrow Connector 63"/>
              <p:cNvCxnSpPr>
                <a:stCxn id="17" idx="3"/>
                <a:endCxn id="62" idx="0"/>
              </p:cNvCxnSpPr>
              <p:nvPr/>
            </p:nvCxnSpPr>
            <p:spPr>
              <a:xfrm rot="5400000">
                <a:off x="5288664" y="3862835"/>
                <a:ext cx="470578" cy="1799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17" idx="5"/>
                <a:endCxn id="130" idx="0"/>
              </p:cNvCxnSpPr>
              <p:nvPr/>
            </p:nvCxnSpPr>
            <p:spPr>
              <a:xfrm rot="16200000" flipH="1">
                <a:off x="6026734" y="3847798"/>
                <a:ext cx="452756" cy="1922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0" name="Oval 129"/>
              <p:cNvSpPr/>
              <p:nvPr/>
            </p:nvSpPr>
            <p:spPr>
              <a:xfrm>
                <a:off x="5937200" y="4170297"/>
                <a:ext cx="824066" cy="510974"/>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n-6</a:t>
                </a:r>
                <a:endParaRPr lang="en-US" dirty="0"/>
              </a:p>
            </p:txBody>
          </p:sp>
        </p:grpSp>
      </p:grpSp>
      <p:sp>
        <p:nvSpPr>
          <p:cNvPr id="83" name="TextBox 82"/>
          <p:cNvSpPr txBox="1"/>
          <p:nvPr/>
        </p:nvSpPr>
        <p:spPr>
          <a:xfrm>
            <a:off x="6069038" y="1464081"/>
            <a:ext cx="1475434" cy="523220"/>
          </a:xfrm>
          <a:prstGeom prst="rect">
            <a:avLst/>
          </a:prstGeom>
          <a:noFill/>
        </p:spPr>
        <p:txBody>
          <a:bodyPr wrap="none" rtlCol="0">
            <a:spAutoFit/>
          </a:bodyPr>
          <a:lstStyle/>
          <a:p>
            <a:r>
              <a:rPr lang="en-US" sz="2800" b="1" dirty="0" smtClean="0">
                <a:solidFill>
                  <a:srgbClr val="FF0000"/>
                </a:solidFill>
              </a:rPr>
              <a:t>1 Thread</a:t>
            </a:r>
            <a:endParaRPr lang="en-US" sz="2800" b="1" dirty="0">
              <a:solidFill>
                <a:srgbClr val="FF0000"/>
              </a:solidFill>
            </a:endParaRPr>
          </a:p>
        </p:txBody>
      </p:sp>
      <p:sp>
        <p:nvSpPr>
          <p:cNvPr id="63" name="Footer Placeholder 62"/>
          <p:cNvSpPr>
            <a:spLocks noGrp="1"/>
          </p:cNvSpPr>
          <p:nvPr>
            <p:ph type="ftr" sz="quarter" idx="11"/>
          </p:nvPr>
        </p:nvSpPr>
        <p:spPr/>
        <p:txBody>
          <a:bodyPr/>
          <a:lstStyle/>
          <a:p>
            <a:r>
              <a:rPr lang="en-US" smtClean="0"/>
              <a:t>Kambadur, Gupta, Ghoting, Avron and Lumsdaine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3"/>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7" name="Title 1"/>
          <p:cNvSpPr>
            <a:spLocks noGrp="1"/>
          </p:cNvSpPr>
          <p:nvPr>
            <p:ph type="title"/>
          </p:nvPr>
        </p:nvSpPr>
        <p:spPr>
          <a:xfrm>
            <a:off x="372544" y="309782"/>
            <a:ext cx="7772400" cy="844525"/>
          </a:xfrm>
        </p:spPr>
        <p:txBody>
          <a:bodyPr/>
          <a:lstStyle/>
          <a:p>
            <a:r>
              <a:rPr lang="en-US" dirty="0" smtClean="0"/>
              <a:t>Cilk-style parallelization</a:t>
            </a:r>
            <a:endParaRPr lang="en-US" dirty="0"/>
          </a:p>
        </p:txBody>
      </p:sp>
      <p:graphicFrame>
        <p:nvGraphicFramePr>
          <p:cNvPr id="74" name="Table 73"/>
          <p:cNvGraphicFramePr>
            <a:graphicFrameLocks noGrp="1"/>
          </p:cNvGraphicFramePr>
          <p:nvPr/>
        </p:nvGraphicFramePr>
        <p:xfrm>
          <a:off x="5871564" y="1921920"/>
          <a:ext cx="1932320" cy="2595880"/>
        </p:xfrm>
        <a:graphic>
          <a:graphicData uri="http://schemas.openxmlformats.org/drawingml/2006/table">
            <a:tbl>
              <a:tblPr firstRow="1" bandRow="1">
                <a:tableStyleId>{B301B821-A1FF-4177-AEE7-76D212191A09}</a:tableStyleId>
              </a:tblPr>
              <a:tblGrid>
                <a:gridCol w="966160"/>
                <a:gridCol w="966160"/>
              </a:tblGrid>
              <a:tr h="370840">
                <a:tc>
                  <a:txBody>
                    <a:bodyPr/>
                    <a:lstStyle/>
                    <a:p>
                      <a:pPr algn="ctr"/>
                      <a:r>
                        <a:rPr lang="en-US" dirty="0" err="1" smtClean="0"/>
                        <a:t>Thd</a:t>
                      </a:r>
                      <a:r>
                        <a:rPr lang="en-US" baseline="0" dirty="0" smtClean="0"/>
                        <a:t> 1</a:t>
                      </a:r>
                      <a:endParaRPr lang="en-US" dirty="0"/>
                    </a:p>
                  </a:txBody>
                  <a:tcPr/>
                </a:tc>
                <a:tc>
                  <a:txBody>
                    <a:bodyPr/>
                    <a:lstStyle/>
                    <a:p>
                      <a:pPr algn="ctr"/>
                      <a:r>
                        <a:rPr lang="en-US" dirty="0" err="1" smtClean="0"/>
                        <a:t>Thd</a:t>
                      </a:r>
                      <a:r>
                        <a:rPr lang="en-US" dirty="0" smtClean="0"/>
                        <a:t> 2</a:t>
                      </a:r>
                      <a:endParaRPr lang="en-US" dirty="0"/>
                    </a:p>
                  </a:txBody>
                  <a:tcPr/>
                </a:tc>
              </a:tr>
              <a:tr h="370840">
                <a:tc>
                  <a:txBody>
                    <a:bodyPr/>
                    <a:lstStyle/>
                    <a:p>
                      <a:pPr algn="ctr"/>
                      <a:r>
                        <a:rPr lang="en-US" dirty="0" smtClean="0"/>
                        <a:t>n</a:t>
                      </a:r>
                      <a:endParaRPr lang="en-US" dirty="0"/>
                    </a:p>
                  </a:txBody>
                  <a:tcPr/>
                </a:tc>
                <a:tc>
                  <a:txBody>
                    <a:bodyPr/>
                    <a:lstStyle/>
                    <a:p>
                      <a:pPr algn="ctr"/>
                      <a:endParaRPr lang="en-US"/>
                    </a:p>
                  </a:txBody>
                  <a:tcPr/>
                </a:tc>
              </a:tr>
              <a:tr h="370840">
                <a:tc>
                  <a:txBody>
                    <a:bodyPr/>
                    <a:lstStyle/>
                    <a:p>
                      <a:pPr algn="ctr"/>
                      <a:endParaRPr lang="en-US"/>
                    </a:p>
                  </a:txBody>
                  <a:tcPr/>
                </a:tc>
                <a:tc>
                  <a:txBody>
                    <a:bodyPr/>
                    <a:lstStyle/>
                    <a:p>
                      <a:pPr algn="ctr"/>
                      <a:endParaRPr lang="en-US" dirty="0"/>
                    </a:p>
                  </a:txBody>
                  <a:tcPr/>
                </a:tc>
              </a:tr>
              <a:tr h="370840">
                <a:tc>
                  <a:txBody>
                    <a:bodyPr/>
                    <a:lstStyle/>
                    <a:p>
                      <a:pPr algn="ctr"/>
                      <a:endParaRPr lang="en-US"/>
                    </a:p>
                  </a:txBody>
                  <a:tcPr/>
                </a:tc>
                <a:tc>
                  <a:txBody>
                    <a:bodyPr/>
                    <a:lstStyle/>
                    <a:p>
                      <a:pPr algn="ctr"/>
                      <a:endParaRPr lang="en-US"/>
                    </a:p>
                  </a:txBody>
                  <a:tcPr/>
                </a:tc>
              </a:tr>
              <a:tr h="370840">
                <a:tc>
                  <a:txBody>
                    <a:bodyPr/>
                    <a:lstStyle/>
                    <a:p>
                      <a:pPr algn="ctr"/>
                      <a:endParaRPr lang="en-US"/>
                    </a:p>
                  </a:txBody>
                  <a:tcPr/>
                </a:tc>
                <a:tc>
                  <a:txBody>
                    <a:bodyPr/>
                    <a:lstStyle/>
                    <a:p>
                      <a:pPr algn="ctr"/>
                      <a:endParaRPr lang="en-US"/>
                    </a:p>
                  </a:txBody>
                  <a:tcPr/>
                </a:tc>
              </a:tr>
              <a:tr h="370840">
                <a:tc>
                  <a:txBody>
                    <a:bodyPr/>
                    <a:lstStyle/>
                    <a:p>
                      <a:pPr algn="ctr"/>
                      <a:endParaRPr lang="en-US"/>
                    </a:p>
                  </a:txBody>
                  <a:tcPr/>
                </a:tc>
                <a:tc>
                  <a:txBody>
                    <a:bodyPr/>
                    <a:lstStyle/>
                    <a:p>
                      <a:pPr algn="ctr"/>
                      <a:endParaRPr lang="en-US"/>
                    </a:p>
                  </a:txBody>
                  <a:tcPr/>
                </a:tc>
              </a:tr>
              <a:tr h="370840">
                <a:tc>
                  <a:txBody>
                    <a:bodyPr/>
                    <a:lstStyle/>
                    <a:p>
                      <a:pPr algn="ctr"/>
                      <a:endParaRPr lang="en-US" dirty="0"/>
                    </a:p>
                  </a:txBody>
                  <a:tcPr/>
                </a:tc>
                <a:tc>
                  <a:txBody>
                    <a:bodyPr/>
                    <a:lstStyle/>
                    <a:p>
                      <a:pPr algn="ctr"/>
                      <a:endParaRPr lang="en-US" dirty="0"/>
                    </a:p>
                  </a:txBody>
                  <a:tcPr/>
                </a:tc>
              </a:tr>
            </a:tbl>
          </a:graphicData>
        </a:graphic>
      </p:graphicFrame>
      <p:graphicFrame>
        <p:nvGraphicFramePr>
          <p:cNvPr id="75" name="Table 74"/>
          <p:cNvGraphicFramePr>
            <a:graphicFrameLocks noGrp="1"/>
          </p:cNvGraphicFramePr>
          <p:nvPr/>
        </p:nvGraphicFramePr>
        <p:xfrm>
          <a:off x="5871564" y="1933502"/>
          <a:ext cx="1932320" cy="2595880"/>
        </p:xfrm>
        <a:graphic>
          <a:graphicData uri="http://schemas.openxmlformats.org/drawingml/2006/table">
            <a:tbl>
              <a:tblPr firstRow="1" bandRow="1">
                <a:tableStyleId>{B301B821-A1FF-4177-AEE7-76D212191A09}</a:tableStyleId>
              </a:tblPr>
              <a:tblGrid>
                <a:gridCol w="966160"/>
                <a:gridCol w="966160"/>
              </a:tblGrid>
              <a:tr h="370840">
                <a:tc>
                  <a:txBody>
                    <a:bodyPr/>
                    <a:lstStyle/>
                    <a:p>
                      <a:pPr algn="ctr"/>
                      <a:r>
                        <a:rPr lang="en-US" dirty="0" err="1" smtClean="0"/>
                        <a:t>Thd</a:t>
                      </a:r>
                      <a:r>
                        <a:rPr lang="en-US" baseline="0" dirty="0" smtClean="0"/>
                        <a:t> 1</a:t>
                      </a:r>
                      <a:endParaRPr lang="en-US" dirty="0"/>
                    </a:p>
                  </a:txBody>
                  <a:tcPr/>
                </a:tc>
                <a:tc>
                  <a:txBody>
                    <a:bodyPr/>
                    <a:lstStyle/>
                    <a:p>
                      <a:pPr algn="ctr"/>
                      <a:r>
                        <a:rPr lang="en-US" dirty="0" err="1" smtClean="0"/>
                        <a:t>Thd</a:t>
                      </a:r>
                      <a:r>
                        <a:rPr lang="en-US" dirty="0" smtClean="0"/>
                        <a:t> 2</a:t>
                      </a:r>
                      <a:endParaRPr lang="en-US" dirty="0"/>
                    </a:p>
                  </a:txBody>
                  <a:tcPr/>
                </a:tc>
              </a:tr>
              <a:tr h="370840">
                <a:tc>
                  <a:txBody>
                    <a:bodyPr/>
                    <a:lstStyle/>
                    <a:p>
                      <a:pPr algn="ctr"/>
                      <a:r>
                        <a:rPr lang="en-US" dirty="0" smtClean="0"/>
                        <a:t>n-2</a:t>
                      </a:r>
                      <a:endParaRPr lang="en-US" dirty="0"/>
                    </a:p>
                  </a:txBody>
                  <a:tcPr/>
                </a:tc>
                <a:tc>
                  <a:txBody>
                    <a:bodyPr/>
                    <a:lstStyle/>
                    <a:p>
                      <a:pPr algn="ctr"/>
                      <a:endParaRPr lang="en-US"/>
                    </a:p>
                  </a:txBody>
                  <a:tcPr/>
                </a:tc>
              </a:tr>
              <a:tr h="370840">
                <a:tc>
                  <a:txBody>
                    <a:bodyPr/>
                    <a:lstStyle/>
                    <a:p>
                      <a:pPr algn="ctr"/>
                      <a:r>
                        <a:rPr lang="en-US" dirty="0" smtClean="0"/>
                        <a:t>n-1</a:t>
                      </a:r>
                      <a:endParaRPr lang="en-US" dirty="0"/>
                    </a:p>
                  </a:txBody>
                  <a:tcPr/>
                </a:tc>
                <a:tc>
                  <a:txBody>
                    <a:bodyPr/>
                    <a:lstStyle/>
                    <a:p>
                      <a:pPr algn="ctr"/>
                      <a:endParaRPr lang="en-US"/>
                    </a:p>
                  </a:txBody>
                  <a:tcPr/>
                </a:tc>
              </a:tr>
              <a:tr h="370840">
                <a:tc>
                  <a:txBody>
                    <a:bodyPr/>
                    <a:lstStyle/>
                    <a:p>
                      <a:pPr algn="ctr"/>
                      <a:r>
                        <a:rPr lang="en-US" dirty="0" smtClean="0">
                          <a:solidFill>
                            <a:srgbClr val="FF0000"/>
                          </a:solidFill>
                        </a:rPr>
                        <a:t>n</a:t>
                      </a:r>
                      <a:endParaRPr lang="en-US" dirty="0">
                        <a:solidFill>
                          <a:srgbClr val="FF0000"/>
                        </a:solidFill>
                      </a:endParaRPr>
                    </a:p>
                  </a:txBody>
                  <a:tcPr/>
                </a:tc>
                <a:tc>
                  <a:txBody>
                    <a:bodyPr/>
                    <a:lstStyle/>
                    <a:p>
                      <a:pPr algn="ctr"/>
                      <a:endParaRPr lang="en-US" dirty="0"/>
                    </a:p>
                  </a:txBody>
                  <a:tcPr/>
                </a:tc>
              </a:tr>
              <a:tr h="370840">
                <a:tc>
                  <a:txBody>
                    <a:bodyPr/>
                    <a:lstStyle/>
                    <a:p>
                      <a:pPr algn="ctr"/>
                      <a:endParaRPr lang="en-US"/>
                    </a:p>
                  </a:txBody>
                  <a:tcPr/>
                </a:tc>
                <a:tc>
                  <a:txBody>
                    <a:bodyPr/>
                    <a:lstStyle/>
                    <a:p>
                      <a:pPr algn="ctr"/>
                      <a:endParaRPr lang="en-US"/>
                    </a:p>
                  </a:txBody>
                  <a:tcPr/>
                </a:tc>
              </a:tr>
              <a:tr h="370840">
                <a:tc>
                  <a:txBody>
                    <a:bodyPr/>
                    <a:lstStyle/>
                    <a:p>
                      <a:pPr algn="ctr"/>
                      <a:endParaRPr lang="en-US"/>
                    </a:p>
                  </a:txBody>
                  <a:tcPr/>
                </a:tc>
                <a:tc>
                  <a:txBody>
                    <a:bodyPr/>
                    <a:lstStyle/>
                    <a:p>
                      <a:pPr algn="ctr"/>
                      <a:endParaRPr lang="en-US"/>
                    </a:p>
                  </a:txBody>
                  <a:tcPr/>
                </a:tc>
              </a:tr>
              <a:tr h="370840">
                <a:tc>
                  <a:txBody>
                    <a:bodyPr/>
                    <a:lstStyle/>
                    <a:p>
                      <a:pPr algn="ctr"/>
                      <a:endParaRPr lang="en-US"/>
                    </a:p>
                  </a:txBody>
                  <a:tcPr/>
                </a:tc>
                <a:tc>
                  <a:txBody>
                    <a:bodyPr/>
                    <a:lstStyle/>
                    <a:p>
                      <a:pPr algn="ctr"/>
                      <a:endParaRPr lang="en-US" dirty="0"/>
                    </a:p>
                  </a:txBody>
                  <a:tcPr/>
                </a:tc>
              </a:tr>
            </a:tbl>
          </a:graphicData>
        </a:graphic>
      </p:graphicFrame>
      <p:graphicFrame>
        <p:nvGraphicFramePr>
          <p:cNvPr id="76" name="Table 75"/>
          <p:cNvGraphicFramePr>
            <a:graphicFrameLocks noGrp="1"/>
          </p:cNvGraphicFramePr>
          <p:nvPr/>
        </p:nvGraphicFramePr>
        <p:xfrm>
          <a:off x="5871564" y="1933502"/>
          <a:ext cx="1932320" cy="2590800"/>
        </p:xfrm>
        <a:graphic>
          <a:graphicData uri="http://schemas.openxmlformats.org/drawingml/2006/table">
            <a:tbl>
              <a:tblPr firstRow="1" bandRow="1">
                <a:tableStyleId>{B301B821-A1FF-4177-AEE7-76D212191A09}</a:tableStyleId>
              </a:tblPr>
              <a:tblGrid>
                <a:gridCol w="966160"/>
                <a:gridCol w="966160"/>
              </a:tblGrid>
              <a:tr h="0">
                <a:tc>
                  <a:txBody>
                    <a:bodyPr/>
                    <a:lstStyle/>
                    <a:p>
                      <a:pPr algn="ctr"/>
                      <a:r>
                        <a:rPr lang="en-US" dirty="0" err="1" smtClean="0"/>
                        <a:t>Thd</a:t>
                      </a:r>
                      <a:r>
                        <a:rPr lang="en-US" baseline="0" dirty="0" smtClean="0"/>
                        <a:t> 1</a:t>
                      </a:r>
                      <a:endParaRPr lang="en-US" dirty="0"/>
                    </a:p>
                  </a:txBody>
                  <a:tcPr/>
                </a:tc>
                <a:tc>
                  <a:txBody>
                    <a:bodyPr/>
                    <a:lstStyle/>
                    <a:p>
                      <a:pPr algn="ctr"/>
                      <a:r>
                        <a:rPr lang="en-US" dirty="0" err="1" smtClean="0"/>
                        <a:t>Thd</a:t>
                      </a:r>
                      <a:r>
                        <a:rPr lang="en-US" dirty="0" smtClean="0"/>
                        <a:t> 2</a:t>
                      </a:r>
                      <a:endParaRPr lang="en-US" dirty="0"/>
                    </a:p>
                  </a:txBody>
                  <a:tcPr/>
                </a:tc>
              </a:tr>
              <a:tr h="370840">
                <a:tc>
                  <a:txBody>
                    <a:bodyPr/>
                    <a:lstStyle/>
                    <a:p>
                      <a:pPr algn="ctr"/>
                      <a:r>
                        <a:rPr lang="en-US" dirty="0" smtClean="0"/>
                        <a:t>n-2</a:t>
                      </a:r>
                      <a:endParaRPr lang="en-US" dirty="0"/>
                    </a:p>
                  </a:txBody>
                  <a:tcPr/>
                </a:tc>
                <a:tc>
                  <a:txBody>
                    <a:bodyPr/>
                    <a:lstStyle/>
                    <a:p>
                      <a:pPr algn="ctr"/>
                      <a:r>
                        <a:rPr lang="en-US" dirty="0" smtClean="0"/>
                        <a:t>n-1</a:t>
                      </a:r>
                      <a:endParaRPr lang="en-US" dirty="0"/>
                    </a:p>
                  </a:txBody>
                  <a:tcPr/>
                </a:tc>
              </a:tr>
              <a:tr h="370840">
                <a:tc>
                  <a:txBody>
                    <a:bodyPr/>
                    <a:lstStyle/>
                    <a:p>
                      <a:pPr algn="ctr"/>
                      <a:r>
                        <a:rPr lang="en-US" dirty="0" smtClean="0">
                          <a:solidFill>
                            <a:srgbClr val="FF0000"/>
                          </a:solidFill>
                        </a:rPr>
                        <a:t>n</a:t>
                      </a:r>
                      <a:endParaRPr lang="en-US" dirty="0">
                        <a:solidFill>
                          <a:srgbClr val="FF0000"/>
                        </a:solidFill>
                      </a:endParaRPr>
                    </a:p>
                  </a:txBody>
                  <a:tcPr/>
                </a:tc>
                <a:tc>
                  <a:txBody>
                    <a:bodyPr/>
                    <a:lstStyle/>
                    <a:p>
                      <a:pPr algn="ctr"/>
                      <a:endParaRPr lang="en-US" dirty="0"/>
                    </a:p>
                  </a:txBody>
                  <a:tcPr/>
                </a:tc>
              </a:tr>
              <a:tr h="370840">
                <a:tc>
                  <a:txBody>
                    <a:bodyPr/>
                    <a:lstStyle/>
                    <a:p>
                      <a:pPr algn="ctr"/>
                      <a:endParaRPr lang="en-US" dirty="0"/>
                    </a:p>
                  </a:txBody>
                  <a:tcPr/>
                </a:tc>
                <a:tc>
                  <a:txBody>
                    <a:bodyPr/>
                    <a:lstStyle/>
                    <a:p>
                      <a:pPr algn="ctr"/>
                      <a:endParaRPr lang="en-US"/>
                    </a:p>
                  </a:txBody>
                  <a:tcPr/>
                </a:tc>
              </a:tr>
              <a:tr h="370840">
                <a:tc>
                  <a:txBody>
                    <a:bodyPr/>
                    <a:lstStyle/>
                    <a:p>
                      <a:pPr algn="ctr"/>
                      <a:endParaRPr lang="en-US" dirty="0"/>
                    </a:p>
                  </a:txBody>
                  <a:tcPr/>
                </a:tc>
                <a:tc>
                  <a:txBody>
                    <a:bodyPr/>
                    <a:lstStyle/>
                    <a:p>
                      <a:pPr algn="ctr"/>
                      <a:endParaRPr lang="en-US" dirty="0"/>
                    </a:p>
                  </a:txBody>
                  <a:tcPr/>
                </a:tc>
              </a:tr>
              <a:tr h="370840">
                <a:tc>
                  <a:txBody>
                    <a:bodyPr/>
                    <a:lstStyle/>
                    <a:p>
                      <a:pPr algn="ctr"/>
                      <a:endParaRPr lang="en-US"/>
                    </a:p>
                  </a:txBody>
                  <a:tcPr/>
                </a:tc>
                <a:tc>
                  <a:txBody>
                    <a:bodyPr/>
                    <a:lstStyle/>
                    <a:p>
                      <a:pPr algn="ctr"/>
                      <a:endParaRPr lang="en-US"/>
                    </a:p>
                  </a:txBody>
                  <a:tcPr/>
                </a:tc>
              </a:tr>
              <a:tr h="370840">
                <a:tc>
                  <a:txBody>
                    <a:bodyPr/>
                    <a:lstStyle/>
                    <a:p>
                      <a:pPr algn="ctr"/>
                      <a:endParaRPr lang="en-US" dirty="0"/>
                    </a:p>
                  </a:txBody>
                  <a:tcPr/>
                </a:tc>
                <a:tc>
                  <a:txBody>
                    <a:bodyPr/>
                    <a:lstStyle/>
                    <a:p>
                      <a:pPr algn="ctr"/>
                      <a:endParaRPr lang="en-US" dirty="0"/>
                    </a:p>
                  </a:txBody>
                  <a:tcPr/>
                </a:tc>
              </a:tr>
            </a:tbl>
          </a:graphicData>
        </a:graphic>
      </p:graphicFrame>
      <p:graphicFrame>
        <p:nvGraphicFramePr>
          <p:cNvPr id="78" name="Table 77"/>
          <p:cNvGraphicFramePr>
            <a:graphicFrameLocks noGrp="1"/>
          </p:cNvGraphicFramePr>
          <p:nvPr/>
        </p:nvGraphicFramePr>
        <p:xfrm>
          <a:off x="5871564" y="1921920"/>
          <a:ext cx="1932320" cy="2590800"/>
        </p:xfrm>
        <a:graphic>
          <a:graphicData uri="http://schemas.openxmlformats.org/drawingml/2006/table">
            <a:tbl>
              <a:tblPr firstRow="1" bandRow="1">
                <a:tableStyleId>{B301B821-A1FF-4177-AEE7-76D212191A09}</a:tableStyleId>
              </a:tblPr>
              <a:tblGrid>
                <a:gridCol w="966160"/>
                <a:gridCol w="966160"/>
              </a:tblGrid>
              <a:tr h="0">
                <a:tc>
                  <a:txBody>
                    <a:bodyPr/>
                    <a:lstStyle/>
                    <a:p>
                      <a:pPr algn="ctr"/>
                      <a:r>
                        <a:rPr lang="en-US" dirty="0" err="1" smtClean="0"/>
                        <a:t>Thd</a:t>
                      </a:r>
                      <a:r>
                        <a:rPr lang="en-US" baseline="0" dirty="0" smtClean="0"/>
                        <a:t> 1</a:t>
                      </a:r>
                      <a:endParaRPr lang="en-US" dirty="0"/>
                    </a:p>
                  </a:txBody>
                  <a:tcPr/>
                </a:tc>
                <a:tc>
                  <a:txBody>
                    <a:bodyPr/>
                    <a:lstStyle/>
                    <a:p>
                      <a:pPr algn="ctr"/>
                      <a:r>
                        <a:rPr lang="en-US" dirty="0" err="1" smtClean="0"/>
                        <a:t>Thd</a:t>
                      </a:r>
                      <a:r>
                        <a:rPr lang="en-US" dirty="0" smtClean="0"/>
                        <a:t> 2</a:t>
                      </a:r>
                      <a:endParaRPr lang="en-US" dirty="0"/>
                    </a:p>
                  </a:txBody>
                  <a:tcPr/>
                </a:tc>
              </a:tr>
              <a:tr h="370840">
                <a:tc>
                  <a:txBody>
                    <a:bodyPr/>
                    <a:lstStyle/>
                    <a:p>
                      <a:pPr algn="ctr"/>
                      <a:r>
                        <a:rPr lang="en-US" dirty="0" smtClean="0"/>
                        <a:t>n-3</a:t>
                      </a:r>
                      <a:endParaRPr lang="en-US" dirty="0"/>
                    </a:p>
                  </a:txBody>
                  <a:tcPr/>
                </a:tc>
                <a:tc>
                  <a:txBody>
                    <a:bodyPr/>
                    <a:lstStyle/>
                    <a:p>
                      <a:pPr algn="ctr"/>
                      <a:r>
                        <a:rPr lang="en-US" dirty="0" smtClean="0"/>
                        <a:t>n-4</a:t>
                      </a:r>
                      <a:endParaRPr lang="en-US" dirty="0"/>
                    </a:p>
                  </a:txBody>
                  <a:tcPr/>
                </a:tc>
              </a:tr>
              <a:tr h="370840">
                <a:tc>
                  <a:txBody>
                    <a:bodyPr/>
                    <a:lstStyle/>
                    <a:p>
                      <a:pPr algn="ctr"/>
                      <a:r>
                        <a:rPr lang="en-US" dirty="0" smtClean="0">
                          <a:solidFill>
                            <a:srgbClr val="FF0000"/>
                          </a:solidFill>
                        </a:rPr>
                        <a:t>n</a:t>
                      </a:r>
                      <a:endParaRPr lang="en-US" dirty="0">
                        <a:solidFill>
                          <a:srgbClr val="FF0000"/>
                        </a:solidFill>
                      </a:endParaRPr>
                    </a:p>
                  </a:txBody>
                  <a:tcPr/>
                </a:tc>
                <a:tc>
                  <a:txBody>
                    <a:bodyPr/>
                    <a:lstStyle/>
                    <a:p>
                      <a:pPr algn="ctr"/>
                      <a:r>
                        <a:rPr lang="en-US" dirty="0" smtClean="0">
                          <a:solidFill>
                            <a:srgbClr val="FF0000"/>
                          </a:solidFill>
                        </a:rPr>
                        <a:t>n-2</a:t>
                      </a:r>
                      <a:endParaRPr lang="en-US" dirty="0">
                        <a:solidFill>
                          <a:srgbClr val="FF0000"/>
                        </a:solidFill>
                      </a:endParaRPr>
                    </a:p>
                  </a:txBody>
                  <a:tcPr/>
                </a:tc>
              </a:tr>
              <a:tr h="370840">
                <a:tc>
                  <a:txBody>
                    <a:bodyPr/>
                    <a:lstStyle/>
                    <a:p>
                      <a:pPr algn="ctr"/>
                      <a:endParaRPr lang="en-US" dirty="0">
                        <a:solidFill>
                          <a:srgbClr val="FF0000"/>
                        </a:solidFill>
                      </a:endParaRPr>
                    </a:p>
                  </a:txBody>
                  <a:tcPr/>
                </a:tc>
                <a:tc>
                  <a:txBody>
                    <a:bodyPr/>
                    <a:lstStyle/>
                    <a:p>
                      <a:pPr algn="ctr"/>
                      <a:r>
                        <a:rPr lang="en-US" dirty="0" smtClean="0">
                          <a:solidFill>
                            <a:srgbClr val="FF0000"/>
                          </a:solidFill>
                        </a:rPr>
                        <a:t>n-1</a:t>
                      </a:r>
                      <a:endParaRPr lang="en-US" dirty="0">
                        <a:solidFill>
                          <a:srgbClr val="FF0000"/>
                        </a:solidFill>
                      </a:endParaRPr>
                    </a:p>
                  </a:txBody>
                  <a:tcPr/>
                </a:tc>
              </a:tr>
              <a:tr h="370840">
                <a:tc>
                  <a:txBody>
                    <a:bodyPr/>
                    <a:lstStyle/>
                    <a:p>
                      <a:pPr algn="ctr"/>
                      <a:endParaRPr lang="en-US" dirty="0">
                        <a:solidFill>
                          <a:srgbClr val="FF0000"/>
                        </a:solidFill>
                      </a:endParaRPr>
                    </a:p>
                  </a:txBody>
                  <a:tcPr/>
                </a:tc>
                <a:tc>
                  <a:txBody>
                    <a:bodyPr/>
                    <a:lstStyle/>
                    <a:p>
                      <a:pPr algn="ctr"/>
                      <a:endParaRPr lang="en-US" dirty="0"/>
                    </a:p>
                  </a:txBody>
                  <a:tcPr/>
                </a:tc>
              </a:tr>
              <a:tr h="370840">
                <a:tc>
                  <a:txBody>
                    <a:bodyPr/>
                    <a:lstStyle/>
                    <a:p>
                      <a:pPr algn="ctr"/>
                      <a:endParaRPr lang="en-US" dirty="0">
                        <a:solidFill>
                          <a:srgbClr val="FF0000"/>
                        </a:solidFill>
                      </a:endParaRPr>
                    </a:p>
                  </a:txBody>
                  <a:tcPr/>
                </a:tc>
                <a:tc>
                  <a:txBody>
                    <a:bodyPr/>
                    <a:lstStyle/>
                    <a:p>
                      <a:pPr algn="ctr"/>
                      <a:endParaRPr lang="en-US" dirty="0"/>
                    </a:p>
                  </a:txBody>
                  <a:tcPr/>
                </a:tc>
              </a:tr>
              <a:tr h="370840">
                <a:tc>
                  <a:txBody>
                    <a:bodyPr/>
                    <a:lstStyle/>
                    <a:p>
                      <a:pPr algn="ctr"/>
                      <a:endParaRPr lang="en-US" dirty="0"/>
                    </a:p>
                  </a:txBody>
                  <a:tcPr/>
                </a:tc>
                <a:tc>
                  <a:txBody>
                    <a:bodyPr/>
                    <a:lstStyle/>
                    <a:p>
                      <a:pPr algn="ctr"/>
                      <a:endParaRPr lang="en-US" dirty="0"/>
                    </a:p>
                  </a:txBody>
                  <a:tcPr/>
                </a:tc>
              </a:tr>
            </a:tbl>
          </a:graphicData>
        </a:graphic>
      </p:graphicFrame>
      <p:graphicFrame>
        <p:nvGraphicFramePr>
          <p:cNvPr id="79" name="Table 78"/>
          <p:cNvGraphicFramePr>
            <a:graphicFrameLocks noGrp="1"/>
          </p:cNvGraphicFramePr>
          <p:nvPr/>
        </p:nvGraphicFramePr>
        <p:xfrm>
          <a:off x="5871564" y="1921920"/>
          <a:ext cx="1932320" cy="2590800"/>
        </p:xfrm>
        <a:graphic>
          <a:graphicData uri="http://schemas.openxmlformats.org/drawingml/2006/table">
            <a:tbl>
              <a:tblPr firstRow="1" bandRow="1">
                <a:tableStyleId>{B301B821-A1FF-4177-AEE7-76D212191A09}</a:tableStyleId>
              </a:tblPr>
              <a:tblGrid>
                <a:gridCol w="966160"/>
                <a:gridCol w="966160"/>
              </a:tblGrid>
              <a:tr h="0">
                <a:tc>
                  <a:txBody>
                    <a:bodyPr/>
                    <a:lstStyle/>
                    <a:p>
                      <a:pPr algn="ctr"/>
                      <a:r>
                        <a:rPr lang="en-US" dirty="0" err="1" smtClean="0"/>
                        <a:t>Thd</a:t>
                      </a:r>
                      <a:r>
                        <a:rPr lang="en-US" baseline="0" dirty="0" smtClean="0"/>
                        <a:t> 1</a:t>
                      </a:r>
                      <a:endParaRPr lang="en-US" dirty="0"/>
                    </a:p>
                  </a:txBody>
                  <a:tcPr/>
                </a:tc>
                <a:tc>
                  <a:txBody>
                    <a:bodyPr/>
                    <a:lstStyle/>
                    <a:p>
                      <a:pPr algn="ctr"/>
                      <a:r>
                        <a:rPr lang="en-US" dirty="0" err="1" smtClean="0"/>
                        <a:t>Thd</a:t>
                      </a:r>
                      <a:r>
                        <a:rPr lang="en-US" dirty="0" smtClean="0"/>
                        <a:t> 2</a:t>
                      </a:r>
                      <a:endParaRPr lang="en-US" dirty="0"/>
                    </a:p>
                  </a:txBody>
                  <a:tcPr/>
                </a:tc>
              </a:tr>
              <a:tr h="370840">
                <a:tc>
                  <a:txBody>
                    <a:bodyPr/>
                    <a:lstStyle/>
                    <a:p>
                      <a:pPr algn="ctr"/>
                      <a:r>
                        <a:rPr lang="en-US" dirty="0" smtClean="0">
                          <a:solidFill>
                            <a:srgbClr val="FF0000"/>
                          </a:solidFill>
                        </a:rPr>
                        <a:t>n</a:t>
                      </a:r>
                      <a:endParaRPr lang="en-US" dirty="0">
                        <a:solidFill>
                          <a:srgbClr val="FF0000"/>
                        </a:solidFill>
                      </a:endParaRPr>
                    </a:p>
                  </a:txBody>
                  <a:tcPr/>
                </a:tc>
                <a:tc>
                  <a:txBody>
                    <a:bodyPr/>
                    <a:lstStyle/>
                    <a:p>
                      <a:pPr algn="ctr"/>
                      <a:r>
                        <a:rPr lang="en-US" dirty="0" smtClean="0"/>
                        <a:t>n-4</a:t>
                      </a:r>
                      <a:endParaRPr lang="en-US" dirty="0"/>
                    </a:p>
                  </a:txBody>
                  <a:tcPr/>
                </a:tc>
              </a:tr>
              <a:tr h="370840">
                <a:tc>
                  <a:txBody>
                    <a:bodyPr/>
                    <a:lstStyle/>
                    <a:p>
                      <a:pPr algn="ctr"/>
                      <a:endParaRPr lang="en-US" dirty="0">
                        <a:solidFill>
                          <a:srgbClr val="FF0000"/>
                        </a:solidFill>
                      </a:endParaRPr>
                    </a:p>
                  </a:txBody>
                  <a:tcPr/>
                </a:tc>
                <a:tc>
                  <a:txBody>
                    <a:bodyPr/>
                    <a:lstStyle/>
                    <a:p>
                      <a:pPr algn="ctr"/>
                      <a:r>
                        <a:rPr lang="en-US" dirty="0" smtClean="0"/>
                        <a:t>n-3</a:t>
                      </a:r>
                      <a:endParaRPr lang="en-US" dirty="0"/>
                    </a:p>
                  </a:txBody>
                  <a:tcPr/>
                </a:tc>
              </a:tr>
              <a:tr h="370840">
                <a:tc>
                  <a:txBody>
                    <a:bodyPr/>
                    <a:lstStyle/>
                    <a:p>
                      <a:pPr algn="ctr"/>
                      <a:endParaRPr lang="en-US" dirty="0">
                        <a:solidFill>
                          <a:srgbClr val="FF0000"/>
                        </a:solidFill>
                      </a:endParaRPr>
                    </a:p>
                  </a:txBody>
                  <a:tcPr/>
                </a:tc>
                <a:tc>
                  <a:txBody>
                    <a:bodyPr/>
                    <a:lstStyle/>
                    <a:p>
                      <a:pPr algn="ctr"/>
                      <a:r>
                        <a:rPr lang="en-US" dirty="0" smtClean="0">
                          <a:solidFill>
                            <a:srgbClr val="FF0000"/>
                          </a:solidFill>
                        </a:rPr>
                        <a:t>n-2</a:t>
                      </a:r>
                      <a:endParaRPr lang="en-US" dirty="0">
                        <a:solidFill>
                          <a:srgbClr val="FF0000"/>
                        </a:solidFill>
                      </a:endParaRPr>
                    </a:p>
                  </a:txBody>
                  <a:tcPr/>
                </a:tc>
              </a:tr>
              <a:tr h="370840">
                <a:tc>
                  <a:txBody>
                    <a:bodyPr/>
                    <a:lstStyle/>
                    <a:p>
                      <a:pPr algn="ctr"/>
                      <a:endParaRPr lang="en-US" dirty="0">
                        <a:solidFill>
                          <a:srgbClr val="FF0000"/>
                        </a:solidFill>
                      </a:endParaRPr>
                    </a:p>
                  </a:txBody>
                  <a:tcPr/>
                </a:tc>
                <a:tc>
                  <a:txBody>
                    <a:bodyPr/>
                    <a:lstStyle/>
                    <a:p>
                      <a:pPr algn="ctr"/>
                      <a:r>
                        <a:rPr lang="en-US" dirty="0" smtClean="0">
                          <a:solidFill>
                            <a:srgbClr val="FF0000"/>
                          </a:solidFill>
                        </a:rPr>
                        <a:t>n-1</a:t>
                      </a:r>
                      <a:endParaRPr lang="en-US" dirty="0">
                        <a:solidFill>
                          <a:srgbClr val="FF0000"/>
                        </a:solidFill>
                      </a:endParaRPr>
                    </a:p>
                  </a:txBody>
                  <a:tcPr/>
                </a:tc>
              </a:tr>
              <a:tr h="370840">
                <a:tc>
                  <a:txBody>
                    <a:bodyPr/>
                    <a:lstStyle/>
                    <a:p>
                      <a:pPr algn="ctr"/>
                      <a:endParaRPr lang="en-US" dirty="0"/>
                    </a:p>
                  </a:txBody>
                  <a:tcPr/>
                </a:tc>
                <a:tc>
                  <a:txBody>
                    <a:bodyPr/>
                    <a:lstStyle/>
                    <a:p>
                      <a:pPr algn="ctr"/>
                      <a:endParaRPr lang="en-US" dirty="0"/>
                    </a:p>
                  </a:txBody>
                  <a:tcPr/>
                </a:tc>
              </a:tr>
              <a:tr h="370840">
                <a:tc>
                  <a:txBody>
                    <a:bodyPr/>
                    <a:lstStyle/>
                    <a:p>
                      <a:pPr algn="ctr"/>
                      <a:endParaRPr lang="en-US" dirty="0"/>
                    </a:p>
                  </a:txBody>
                  <a:tcPr/>
                </a:tc>
                <a:tc>
                  <a:txBody>
                    <a:bodyPr/>
                    <a:lstStyle/>
                    <a:p>
                      <a:pPr algn="ctr"/>
                      <a:endParaRPr lang="en-US" dirty="0"/>
                    </a:p>
                  </a:txBody>
                  <a:tcPr/>
                </a:tc>
              </a:tr>
            </a:tbl>
          </a:graphicData>
        </a:graphic>
      </p:graphicFrame>
      <p:sp>
        <p:nvSpPr>
          <p:cNvPr id="82" name="TextBox 81"/>
          <p:cNvSpPr txBox="1"/>
          <p:nvPr/>
        </p:nvSpPr>
        <p:spPr>
          <a:xfrm>
            <a:off x="5278195" y="2945759"/>
            <a:ext cx="3221355" cy="1015663"/>
          </a:xfrm>
          <a:prstGeom prst="rect">
            <a:avLst/>
          </a:prstGeom>
          <a:noFill/>
        </p:spPr>
        <p:txBody>
          <a:bodyPr wrap="none" rtlCol="0">
            <a:spAutoFit/>
          </a:bodyPr>
          <a:lstStyle/>
          <a:p>
            <a:r>
              <a:rPr lang="en-US" sz="2000" dirty="0" smtClean="0">
                <a:solidFill>
                  <a:srgbClr val="0000FF"/>
                </a:solidFill>
              </a:rPr>
              <a:t>1. Breadth-first theft.</a:t>
            </a:r>
          </a:p>
          <a:p>
            <a:r>
              <a:rPr lang="en-US" sz="2000" dirty="0" smtClean="0">
                <a:solidFill>
                  <a:srgbClr val="0000FF"/>
                </a:solidFill>
              </a:rPr>
              <a:t>2. Steal one task at a time.</a:t>
            </a:r>
          </a:p>
          <a:p>
            <a:r>
              <a:rPr lang="en-US" sz="2000" dirty="0" smtClean="0">
                <a:solidFill>
                  <a:srgbClr val="0000FF"/>
                </a:solidFill>
              </a:rPr>
              <a:t>3. Stealing is expensive.</a:t>
            </a:r>
            <a:endParaRPr lang="en-US" sz="2000" dirty="0">
              <a:solidFill>
                <a:srgbClr val="0000FF"/>
              </a:solidFill>
            </a:endParaRPr>
          </a:p>
        </p:txBody>
      </p:sp>
      <p:sp>
        <p:nvSpPr>
          <p:cNvPr id="83" name="TextBox 82"/>
          <p:cNvSpPr txBox="1"/>
          <p:nvPr/>
        </p:nvSpPr>
        <p:spPr>
          <a:xfrm>
            <a:off x="6054866" y="4732573"/>
            <a:ext cx="1549247" cy="523220"/>
          </a:xfrm>
          <a:prstGeom prst="rect">
            <a:avLst/>
          </a:prstGeom>
          <a:noFill/>
        </p:spPr>
        <p:txBody>
          <a:bodyPr wrap="none" rtlCol="0">
            <a:spAutoFit/>
          </a:bodyPr>
          <a:lstStyle/>
          <a:p>
            <a:r>
              <a:rPr lang="en-US" sz="2800" dirty="0" smtClean="0">
                <a:solidFill>
                  <a:srgbClr val="FF0000"/>
                </a:solidFill>
              </a:rPr>
              <a:t>Steal (n-1)</a:t>
            </a:r>
            <a:endParaRPr lang="en-US" sz="2800" dirty="0">
              <a:solidFill>
                <a:srgbClr val="FF0000"/>
              </a:solidFill>
            </a:endParaRPr>
          </a:p>
        </p:txBody>
      </p:sp>
      <p:sp>
        <p:nvSpPr>
          <p:cNvPr id="84" name="TextBox 83"/>
          <p:cNvSpPr txBox="1"/>
          <p:nvPr/>
        </p:nvSpPr>
        <p:spPr>
          <a:xfrm>
            <a:off x="6054866" y="4732573"/>
            <a:ext cx="1549247" cy="523220"/>
          </a:xfrm>
          <a:prstGeom prst="rect">
            <a:avLst/>
          </a:prstGeom>
          <a:noFill/>
        </p:spPr>
        <p:txBody>
          <a:bodyPr wrap="none" rtlCol="0">
            <a:spAutoFit/>
          </a:bodyPr>
          <a:lstStyle/>
          <a:p>
            <a:r>
              <a:rPr lang="en-US" sz="2800" dirty="0" smtClean="0">
                <a:solidFill>
                  <a:srgbClr val="FF0000"/>
                </a:solidFill>
              </a:rPr>
              <a:t>Steal (n-3) </a:t>
            </a:r>
            <a:endParaRPr lang="en-US" sz="2800" dirty="0">
              <a:solidFill>
                <a:srgbClr val="FF0000"/>
              </a:solidFill>
            </a:endParaRPr>
          </a:p>
        </p:txBody>
      </p:sp>
      <p:sp>
        <p:nvSpPr>
          <p:cNvPr id="85" name="TextBox 84"/>
          <p:cNvSpPr txBox="1"/>
          <p:nvPr/>
        </p:nvSpPr>
        <p:spPr>
          <a:xfrm>
            <a:off x="5115004" y="1216267"/>
            <a:ext cx="2873503" cy="523220"/>
          </a:xfrm>
          <a:prstGeom prst="rect">
            <a:avLst/>
          </a:prstGeom>
          <a:noFill/>
        </p:spPr>
        <p:txBody>
          <a:bodyPr wrap="none" rtlCol="0">
            <a:spAutoFit/>
          </a:bodyPr>
          <a:lstStyle/>
          <a:p>
            <a:r>
              <a:rPr lang="en-US" sz="2800" dirty="0" smtClean="0"/>
              <a:t>Thread-local </a:t>
            </a:r>
            <a:r>
              <a:rPr lang="en-US" sz="2800" dirty="0" err="1" smtClean="0"/>
              <a:t>Deques</a:t>
            </a:r>
            <a:endParaRPr lang="en-US" sz="2800" dirty="0"/>
          </a:p>
        </p:txBody>
      </p:sp>
      <p:grpSp>
        <p:nvGrpSpPr>
          <p:cNvPr id="2" name="Group 34"/>
          <p:cNvGrpSpPr/>
          <p:nvPr/>
        </p:nvGrpSpPr>
        <p:grpSpPr>
          <a:xfrm>
            <a:off x="623871" y="1754215"/>
            <a:ext cx="4291537" cy="3056922"/>
            <a:chOff x="2310182" y="1629181"/>
            <a:chExt cx="4291537" cy="3056922"/>
          </a:xfrm>
        </p:grpSpPr>
        <p:cxnSp>
          <p:nvCxnSpPr>
            <p:cNvPr id="37" name="Straight Arrow Connector 36"/>
            <p:cNvCxnSpPr>
              <a:stCxn id="49" idx="5"/>
              <a:endCxn id="51" idx="0"/>
            </p:cNvCxnSpPr>
            <p:nvPr/>
          </p:nvCxnSpPr>
          <p:spPr>
            <a:xfrm rot="16200000" flipH="1">
              <a:off x="4638097" y="2081715"/>
              <a:ext cx="379630" cy="3468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50" idx="3"/>
              <a:endCxn id="52" idx="0"/>
            </p:cNvCxnSpPr>
            <p:nvPr/>
          </p:nvCxnSpPr>
          <p:spPr>
            <a:xfrm rot="5400000">
              <a:off x="3247966" y="2786988"/>
              <a:ext cx="375169" cy="5633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endCxn id="53" idx="0"/>
            </p:cNvCxnSpPr>
            <p:nvPr/>
          </p:nvCxnSpPr>
          <p:spPr>
            <a:xfrm rot="5400000">
              <a:off x="3796552" y="3080186"/>
              <a:ext cx="349650" cy="225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51" idx="4"/>
              <a:endCxn id="56" idx="0"/>
            </p:cNvCxnSpPr>
            <p:nvPr/>
          </p:nvCxnSpPr>
          <p:spPr>
            <a:xfrm rot="5400000">
              <a:off x="4802186" y="3069152"/>
              <a:ext cx="312374" cy="859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51" idx="5"/>
              <a:endCxn id="57" idx="0"/>
            </p:cNvCxnSpPr>
            <p:nvPr/>
          </p:nvCxnSpPr>
          <p:spPr>
            <a:xfrm rot="16200000" flipH="1">
              <a:off x="5340124" y="2787572"/>
              <a:ext cx="400298" cy="5873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52" idx="3"/>
              <a:endCxn id="54" idx="0"/>
            </p:cNvCxnSpPr>
            <p:nvPr/>
          </p:nvCxnSpPr>
          <p:spPr>
            <a:xfrm rot="5400000">
              <a:off x="2554573" y="3810939"/>
              <a:ext cx="482717" cy="2456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52" idx="5"/>
            </p:cNvCxnSpPr>
            <p:nvPr/>
          </p:nvCxnSpPr>
          <p:spPr>
            <a:xfrm rot="16200000" flipH="1">
              <a:off x="3196584" y="3884772"/>
              <a:ext cx="482717" cy="979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3" name="Group 79"/>
            <p:cNvGrpSpPr/>
            <p:nvPr/>
          </p:nvGrpSpPr>
          <p:grpSpPr>
            <a:xfrm>
              <a:off x="2310182" y="1629181"/>
              <a:ext cx="4291537" cy="3056922"/>
              <a:chOff x="2310182" y="1629181"/>
              <a:chExt cx="4291537" cy="3056922"/>
            </a:xfrm>
          </p:grpSpPr>
          <p:sp>
            <p:nvSpPr>
              <p:cNvPr id="49" name="Oval 48"/>
              <p:cNvSpPr/>
              <p:nvPr/>
            </p:nvSpPr>
            <p:spPr>
              <a:xfrm>
                <a:off x="4230834" y="1629181"/>
                <a:ext cx="496341" cy="510974"/>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t>n</a:t>
                </a:r>
                <a:endParaRPr lang="en-US" sz="1400" dirty="0"/>
              </a:p>
            </p:txBody>
          </p:sp>
          <p:sp>
            <p:nvSpPr>
              <p:cNvPr id="50" name="Oval 49"/>
              <p:cNvSpPr/>
              <p:nvPr/>
            </p:nvSpPr>
            <p:spPr>
              <a:xfrm>
                <a:off x="3616656" y="2444955"/>
                <a:ext cx="686865" cy="510974"/>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t>n-1</a:t>
                </a:r>
                <a:endParaRPr lang="en-US" sz="1400" dirty="0"/>
              </a:p>
            </p:txBody>
          </p:sp>
          <p:sp>
            <p:nvSpPr>
              <p:cNvPr id="51" name="Oval 50"/>
              <p:cNvSpPr/>
              <p:nvPr/>
            </p:nvSpPr>
            <p:spPr>
              <a:xfrm>
                <a:off x="4654487" y="2444955"/>
                <a:ext cx="693700" cy="510974"/>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t>n-2</a:t>
                </a:r>
                <a:endParaRPr lang="en-US" sz="1400" dirty="0"/>
              </a:p>
            </p:txBody>
          </p:sp>
          <p:sp>
            <p:nvSpPr>
              <p:cNvPr id="52" name="Oval 51"/>
              <p:cNvSpPr/>
              <p:nvPr/>
            </p:nvSpPr>
            <p:spPr>
              <a:xfrm>
                <a:off x="2821384" y="3256268"/>
                <a:ext cx="664939" cy="510974"/>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t>n-2</a:t>
                </a:r>
                <a:endParaRPr lang="en-US" sz="1400" dirty="0"/>
              </a:p>
            </p:txBody>
          </p:sp>
          <p:sp>
            <p:nvSpPr>
              <p:cNvPr id="53" name="Oval 52"/>
              <p:cNvSpPr/>
              <p:nvPr/>
            </p:nvSpPr>
            <p:spPr>
              <a:xfrm>
                <a:off x="3616656" y="3266299"/>
                <a:ext cx="686865" cy="510974"/>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t>n-3</a:t>
                </a:r>
                <a:endParaRPr lang="en-US" sz="1400" dirty="0"/>
              </a:p>
            </p:txBody>
          </p:sp>
          <p:sp>
            <p:nvSpPr>
              <p:cNvPr id="54" name="Oval 53"/>
              <p:cNvSpPr/>
              <p:nvPr/>
            </p:nvSpPr>
            <p:spPr>
              <a:xfrm>
                <a:off x="2310182" y="4175129"/>
                <a:ext cx="725835" cy="510974"/>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t>n-3</a:t>
                </a:r>
                <a:endParaRPr lang="en-US" sz="1400" dirty="0"/>
              </a:p>
            </p:txBody>
          </p:sp>
          <p:sp>
            <p:nvSpPr>
              <p:cNvPr id="55" name="Oval 9"/>
              <p:cNvSpPr/>
              <p:nvPr/>
            </p:nvSpPr>
            <p:spPr>
              <a:xfrm>
                <a:off x="3153856" y="4175129"/>
                <a:ext cx="666168" cy="510974"/>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t>n-4</a:t>
                </a:r>
                <a:endParaRPr lang="en-US" sz="1400" dirty="0"/>
              </a:p>
            </p:txBody>
          </p:sp>
          <p:sp>
            <p:nvSpPr>
              <p:cNvPr id="56" name="Oval 55"/>
              <p:cNvSpPr/>
              <p:nvPr/>
            </p:nvSpPr>
            <p:spPr>
              <a:xfrm>
                <a:off x="4584219" y="3268303"/>
                <a:ext cx="662378" cy="510974"/>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t>n-3</a:t>
                </a:r>
                <a:endParaRPr lang="en-US" sz="1400" dirty="0"/>
              </a:p>
            </p:txBody>
          </p:sp>
          <p:sp>
            <p:nvSpPr>
              <p:cNvPr id="57" name="Oval 56"/>
              <p:cNvSpPr/>
              <p:nvPr/>
            </p:nvSpPr>
            <p:spPr>
              <a:xfrm>
                <a:off x="5501480" y="3281397"/>
                <a:ext cx="664937" cy="510974"/>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t>n-4</a:t>
                </a:r>
                <a:endParaRPr lang="en-US" sz="1400" dirty="0"/>
              </a:p>
            </p:txBody>
          </p:sp>
          <p:cxnSp>
            <p:nvCxnSpPr>
              <p:cNvPr id="58" name="Straight Arrow Connector 57"/>
              <p:cNvCxnSpPr>
                <a:stCxn id="49" idx="3"/>
                <a:endCxn id="50" idx="0"/>
              </p:cNvCxnSpPr>
              <p:nvPr/>
            </p:nvCxnSpPr>
            <p:spPr>
              <a:xfrm rot="5400000">
                <a:off x="3941990" y="2083424"/>
                <a:ext cx="379630" cy="3434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9" name="Oval 58"/>
              <p:cNvSpPr/>
              <p:nvPr/>
            </p:nvSpPr>
            <p:spPr>
              <a:xfrm>
                <a:off x="5169429" y="4188119"/>
                <a:ext cx="664519" cy="497984"/>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t>n-5</a:t>
                </a:r>
                <a:endParaRPr lang="en-US" sz="1400" dirty="0"/>
              </a:p>
            </p:txBody>
          </p:sp>
          <p:cxnSp>
            <p:nvCxnSpPr>
              <p:cNvPr id="60" name="Straight Arrow Connector 59"/>
              <p:cNvCxnSpPr>
                <a:stCxn id="57" idx="3"/>
                <a:endCxn id="59" idx="0"/>
              </p:cNvCxnSpPr>
              <p:nvPr/>
            </p:nvCxnSpPr>
            <p:spPr>
              <a:xfrm rot="5400000">
                <a:off x="5314985" y="3904246"/>
                <a:ext cx="470578" cy="9716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57" idx="5"/>
                <a:endCxn id="66" idx="0"/>
              </p:cNvCxnSpPr>
              <p:nvPr/>
            </p:nvCxnSpPr>
            <p:spPr>
              <a:xfrm rot="16200000" flipH="1">
                <a:off x="5942871" y="3843708"/>
                <a:ext cx="452756" cy="2004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6" name="Oval 65"/>
              <p:cNvSpPr/>
              <p:nvPr/>
            </p:nvSpPr>
            <p:spPr>
              <a:xfrm>
                <a:off x="5937200" y="4170297"/>
                <a:ext cx="664519" cy="510974"/>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t>n-6</a:t>
                </a:r>
                <a:endParaRPr lang="en-US" sz="1400" dirty="0"/>
              </a:p>
            </p:txBody>
          </p:sp>
        </p:grpSp>
      </p:grpSp>
      <p:sp>
        <p:nvSpPr>
          <p:cNvPr id="67" name="Rectangle 66"/>
          <p:cNvSpPr/>
          <p:nvPr/>
        </p:nvSpPr>
        <p:spPr>
          <a:xfrm>
            <a:off x="519127" y="2478331"/>
            <a:ext cx="2313316" cy="2471214"/>
          </a:xfrm>
          <a:prstGeom prst="rect">
            <a:avLst/>
          </a:prstGeom>
          <a:solidFill>
            <a:srgbClr val="FF0000">
              <a:alpha val="1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4" name="Group 72"/>
          <p:cNvGrpSpPr/>
          <p:nvPr/>
        </p:nvGrpSpPr>
        <p:grpSpPr>
          <a:xfrm>
            <a:off x="588780" y="3255760"/>
            <a:ext cx="4443194" cy="1662423"/>
            <a:chOff x="588780" y="3255760"/>
            <a:chExt cx="4443194" cy="1662423"/>
          </a:xfrm>
        </p:grpSpPr>
        <p:sp>
          <p:nvSpPr>
            <p:cNvPr id="68" name="Rectangle 67"/>
            <p:cNvSpPr/>
            <p:nvPr/>
          </p:nvSpPr>
          <p:spPr>
            <a:xfrm>
              <a:off x="588780" y="4142514"/>
              <a:ext cx="796018" cy="750571"/>
            </a:xfrm>
            <a:prstGeom prst="rect">
              <a:avLst/>
            </a:prstGeom>
            <a:solidFill>
              <a:srgbClr val="CCFFCC">
                <a:alpha val="1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69" name="Rectangle 68"/>
            <p:cNvSpPr/>
            <p:nvPr/>
          </p:nvSpPr>
          <p:spPr>
            <a:xfrm>
              <a:off x="1435109" y="4150880"/>
              <a:ext cx="796018" cy="750571"/>
            </a:xfrm>
            <a:prstGeom prst="rect">
              <a:avLst/>
            </a:prstGeom>
            <a:solidFill>
              <a:srgbClr val="CCFFCC">
                <a:alpha val="1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70" name="Rectangle 69"/>
            <p:cNvSpPr/>
            <p:nvPr/>
          </p:nvSpPr>
          <p:spPr>
            <a:xfrm>
              <a:off x="1849369" y="3255760"/>
              <a:ext cx="796018" cy="750571"/>
            </a:xfrm>
            <a:prstGeom prst="rect">
              <a:avLst/>
            </a:prstGeom>
            <a:solidFill>
              <a:srgbClr val="CCFFCC">
                <a:alpha val="1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71" name="Rectangle 70"/>
            <p:cNvSpPr/>
            <p:nvPr/>
          </p:nvSpPr>
          <p:spPr>
            <a:xfrm>
              <a:off x="3415813" y="4167612"/>
              <a:ext cx="796018" cy="750571"/>
            </a:xfrm>
            <a:prstGeom prst="rect">
              <a:avLst/>
            </a:prstGeom>
            <a:solidFill>
              <a:srgbClr val="CCFFCC">
                <a:alpha val="1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72" name="Rectangle 71"/>
            <p:cNvSpPr/>
            <p:nvPr/>
          </p:nvSpPr>
          <p:spPr>
            <a:xfrm>
              <a:off x="4235956" y="4162884"/>
              <a:ext cx="796018" cy="750571"/>
            </a:xfrm>
            <a:prstGeom prst="rect">
              <a:avLst/>
            </a:prstGeom>
            <a:solidFill>
              <a:srgbClr val="CCFFCC">
                <a:alpha val="1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sp>
        <p:nvSpPr>
          <p:cNvPr id="80" name="Rectangle 79"/>
          <p:cNvSpPr/>
          <p:nvPr/>
        </p:nvSpPr>
        <p:spPr>
          <a:xfrm>
            <a:off x="2832443" y="2473157"/>
            <a:ext cx="2313316" cy="2471214"/>
          </a:xfrm>
          <a:prstGeom prst="rect">
            <a:avLst/>
          </a:prstGeom>
          <a:solidFill>
            <a:srgbClr val="FFFF00">
              <a:alpha val="1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81" name="Rectangle 80"/>
          <p:cNvSpPr/>
          <p:nvPr/>
        </p:nvSpPr>
        <p:spPr>
          <a:xfrm>
            <a:off x="588780" y="4112211"/>
            <a:ext cx="796018" cy="780874"/>
          </a:xfrm>
          <a:prstGeom prst="rect">
            <a:avLst/>
          </a:prstGeom>
          <a:solidFill>
            <a:srgbClr val="FF0000">
              <a:alpha val="1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5" name="Group 87"/>
          <p:cNvGrpSpPr/>
          <p:nvPr/>
        </p:nvGrpSpPr>
        <p:grpSpPr>
          <a:xfrm>
            <a:off x="588780" y="4103201"/>
            <a:ext cx="1658598" cy="799956"/>
            <a:chOff x="588780" y="4103201"/>
            <a:chExt cx="1658598" cy="799956"/>
          </a:xfrm>
        </p:grpSpPr>
        <p:sp>
          <p:nvSpPr>
            <p:cNvPr id="86" name="Rectangle 85"/>
            <p:cNvSpPr/>
            <p:nvPr/>
          </p:nvSpPr>
          <p:spPr>
            <a:xfrm>
              <a:off x="588780" y="4122283"/>
              <a:ext cx="796018" cy="780874"/>
            </a:xfrm>
            <a:prstGeom prst="rect">
              <a:avLst/>
            </a:prstGeom>
            <a:solidFill>
              <a:srgbClr val="CCFFCC">
                <a:alpha val="1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87" name="Rectangle 86"/>
            <p:cNvSpPr/>
            <p:nvPr/>
          </p:nvSpPr>
          <p:spPr>
            <a:xfrm>
              <a:off x="1451360" y="4103201"/>
              <a:ext cx="796018" cy="780874"/>
            </a:xfrm>
            <a:prstGeom prst="rect">
              <a:avLst/>
            </a:prstGeom>
            <a:solidFill>
              <a:srgbClr val="CCFFCC">
                <a:alpha val="1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sp>
        <p:nvSpPr>
          <p:cNvPr id="48" name="Footer Placeholder 47"/>
          <p:cNvSpPr>
            <a:spLocks noGrp="1"/>
          </p:cNvSpPr>
          <p:nvPr>
            <p:ph type="ftr" sz="quarter" idx="11"/>
          </p:nvPr>
        </p:nvSpPr>
        <p:spPr/>
        <p:txBody>
          <a:bodyPr/>
          <a:lstStyle/>
          <a:p>
            <a:r>
              <a:rPr lang="en-US" smtClean="0"/>
              <a:t>Kambadur, Gupta, Ghoting, Avron and Lumsdaine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74"/>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5"/>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7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3"/>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67"/>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76"/>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4"/>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7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80"/>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5"/>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79"/>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7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81"/>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84"/>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78"/>
                                        </p:tgtEl>
                                        <p:attrNameLst>
                                          <p:attrName>style.visibility</p:attrName>
                                        </p:attrNameLst>
                                      </p:cBhvr>
                                      <p:to>
                                        <p:strVal val="hidden"/>
                                      </p:to>
                                    </p:set>
                                  </p:childTnLst>
                                </p:cTn>
                              </p:par>
                              <p:par>
                                <p:cTn id="65" presetID="1" presetClass="exit" presetSubtype="0" fill="hold" grpId="0" nodeType="withEffect">
                                  <p:stCondLst>
                                    <p:cond delay="0"/>
                                  </p:stCondLst>
                                  <p:childTnLst>
                                    <p:set>
                                      <p:cBhvr>
                                        <p:cTn id="66" dur="1" fill="hold">
                                          <p:stCondLst>
                                            <p:cond delay="0"/>
                                          </p:stCondLst>
                                        </p:cTn>
                                        <p:tgtEl>
                                          <p:spTgt spid="85"/>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p:bldP spid="83" grpId="1"/>
      <p:bldP spid="84" grpId="0"/>
      <p:bldP spid="84" grpId="1"/>
      <p:bldP spid="85" grpId="0"/>
      <p:bldP spid="85" grpId="1"/>
      <p:bldP spid="67" grpId="0" animBg="1"/>
      <p:bldP spid="67" grpId="1" animBg="1"/>
      <p:bldP spid="80" grpId="0" animBg="1"/>
      <p:bldP spid="80" grpId="1" animBg="1"/>
      <p:bldP spid="81" grpId="0" animBg="1"/>
      <p:bldP spid="81" grpId="1" animBg="1"/>
    </p:bld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Drawbacks of </a:t>
            </a:r>
            <a:r>
              <a:rPr lang="en-US" dirty="0" err="1" smtClean="0"/>
              <a:t>Cilk</a:t>
            </a:r>
            <a:r>
              <a:rPr lang="en-US" dirty="0" smtClean="0"/>
              <a:t>-style parallelism</a:t>
            </a:r>
            <a:endParaRPr lang="en-US" dirty="0"/>
          </a:p>
        </p:txBody>
      </p:sp>
      <p:sp>
        <p:nvSpPr>
          <p:cNvPr id="3" name="Content Placeholder 2"/>
          <p:cNvSpPr>
            <a:spLocks noGrp="1"/>
          </p:cNvSpPr>
          <p:nvPr>
            <p:ph sz="quarter" idx="1"/>
          </p:nvPr>
        </p:nvSpPr>
        <p:spPr/>
        <p:txBody>
          <a:bodyPr/>
          <a:lstStyle/>
          <a:p>
            <a:r>
              <a:rPr lang="en-US" dirty="0" smtClean="0"/>
              <a:t>Scheduling policy is hard-coded</a:t>
            </a:r>
          </a:p>
          <a:p>
            <a:pPr lvl="1"/>
            <a:r>
              <a:rPr lang="en-US" dirty="0" smtClean="0"/>
              <a:t>Tasks cannot have priorities</a:t>
            </a:r>
          </a:p>
          <a:p>
            <a:pPr lvl="1"/>
            <a:r>
              <a:rPr lang="en-US" dirty="0" smtClean="0"/>
              <a:t>Difficult to switch task scheduling policy</a:t>
            </a:r>
          </a:p>
          <a:p>
            <a:r>
              <a:rPr lang="en-US" dirty="0" smtClean="0"/>
              <a:t>Must use divide and conquer</a:t>
            </a:r>
          </a:p>
          <a:p>
            <a:pPr lvl="1"/>
            <a:r>
              <a:rPr lang="en-US" dirty="0" smtClean="0"/>
              <a:t>Cannot exploit data locality between tasks otherwise</a:t>
            </a:r>
          </a:p>
          <a:p>
            <a:r>
              <a:rPr lang="en-US" dirty="0" smtClean="0"/>
              <a:t>Fully strict computation model</a:t>
            </a:r>
          </a:p>
          <a:p>
            <a:pPr lvl="1"/>
            <a:r>
              <a:rPr lang="en-US" dirty="0" smtClean="0"/>
              <a:t>Task graph is always a tree</a:t>
            </a:r>
          </a:p>
          <a:p>
            <a:pPr lvl="1"/>
            <a:r>
              <a:rPr lang="en-US" dirty="0" smtClean="0"/>
              <a:t>Cannot directly execute general DAG structures</a:t>
            </a:r>
          </a:p>
          <a:p>
            <a:r>
              <a:rPr lang="en-US" dirty="0" smtClean="0"/>
              <a:t>Cannot mix SPMD and task parallelism</a:t>
            </a:r>
          </a:p>
          <a:p>
            <a:endParaRPr lang="en-US" dirty="0" smtClean="0"/>
          </a:p>
        </p:txBody>
      </p:sp>
      <p:sp>
        <p:nvSpPr>
          <p:cNvPr id="4" name="Footer Placeholder 3"/>
          <p:cNvSpPr>
            <a:spLocks noGrp="1"/>
          </p:cNvSpPr>
          <p:nvPr>
            <p:ph type="ftr" sz="quarter" idx="11"/>
          </p:nvPr>
        </p:nvSpPr>
        <p:spPr/>
        <p:txBody>
          <a:bodyPr/>
          <a:lstStyle/>
          <a:p>
            <a:r>
              <a:rPr lang="en-US" smtClean="0"/>
              <a:t>Kambadur, Gupta, Ghoting, Avron and Lumsdaine</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PFunc: An overview</a:t>
            </a:r>
            <a:endParaRPr lang="en-US" dirty="0"/>
          </a:p>
        </p:txBody>
      </p:sp>
      <p:sp>
        <p:nvSpPr>
          <p:cNvPr id="3" name="Content Placeholder 2"/>
          <p:cNvSpPr>
            <a:spLocks noGrp="1"/>
          </p:cNvSpPr>
          <p:nvPr>
            <p:ph sz="quarter" idx="1"/>
          </p:nvPr>
        </p:nvSpPr>
        <p:spPr/>
        <p:txBody>
          <a:bodyPr/>
          <a:lstStyle/>
          <a:p>
            <a:r>
              <a:rPr lang="en-US" dirty="0" smtClean="0"/>
              <a:t>Library-based solution for task parallelism </a:t>
            </a:r>
          </a:p>
          <a:p>
            <a:pPr lvl="1"/>
            <a:r>
              <a:rPr lang="en-US" dirty="0" smtClean="0"/>
              <a:t>C and C++ APIs, shared memory</a:t>
            </a:r>
          </a:p>
          <a:p>
            <a:r>
              <a:rPr lang="en-US" dirty="0" smtClean="0"/>
              <a:t>Extends existing task parallel feature set</a:t>
            </a:r>
          </a:p>
          <a:p>
            <a:pPr lvl="1"/>
            <a:r>
              <a:rPr lang="en-US" dirty="0" smtClean="0"/>
              <a:t>Cilk, Threading Building Blocks (TBB), Fortran M, etc</a:t>
            </a:r>
          </a:p>
          <a:p>
            <a:r>
              <a:rPr lang="en-US" dirty="0" smtClean="0"/>
              <a:t>Fully customizable</a:t>
            </a:r>
          </a:p>
          <a:p>
            <a:pPr lvl="1"/>
            <a:r>
              <a:rPr lang="en-US" dirty="0" smtClean="0"/>
              <a:t>Generic and generative programming principles</a:t>
            </a:r>
          </a:p>
          <a:p>
            <a:pPr lvl="1"/>
            <a:r>
              <a:rPr lang="en-US" dirty="0" smtClean="0"/>
              <a:t>No runtime penalty for customizations</a:t>
            </a:r>
          </a:p>
          <a:p>
            <a:pPr lvl="1"/>
            <a:r>
              <a:rPr lang="en-US" dirty="0" smtClean="0"/>
              <a:t>Tasks do not require virtual function calls</a:t>
            </a:r>
          </a:p>
          <a:p>
            <a:r>
              <a:rPr lang="en-US" dirty="0" smtClean="0"/>
              <a:t>Portable</a:t>
            </a:r>
          </a:p>
          <a:p>
            <a:pPr lvl="1"/>
            <a:r>
              <a:rPr lang="en-US" dirty="0" smtClean="0"/>
              <a:t>Linux, OS X and AIX</a:t>
            </a:r>
          </a:p>
          <a:p>
            <a:pPr lvl="1"/>
            <a:r>
              <a:rPr lang="en-US" dirty="0" smtClean="0"/>
              <a:t>Windows release soon!</a:t>
            </a:r>
          </a:p>
        </p:txBody>
      </p:sp>
      <p:sp>
        <p:nvSpPr>
          <p:cNvPr id="4" name="Footer Placeholder 3"/>
          <p:cNvSpPr>
            <a:spLocks noGrp="1"/>
          </p:cNvSpPr>
          <p:nvPr>
            <p:ph type="ftr" sz="quarter" idx="11"/>
          </p:nvPr>
        </p:nvSpPr>
        <p:spPr/>
        <p:txBody>
          <a:bodyPr/>
          <a:lstStyle/>
          <a:p>
            <a:r>
              <a:rPr lang="en-US" smtClean="0"/>
              <a:t>Kambadur, Gupta, Ghoting, Avron and Lumsdaine</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PFunc: Feature set</a:t>
            </a:r>
            <a:endParaRPr lang="en-US" dirty="0"/>
          </a:p>
        </p:txBody>
      </p:sp>
      <p:graphicFrame>
        <p:nvGraphicFramePr>
          <p:cNvPr id="4" name="Content Placeholder 3"/>
          <p:cNvGraphicFramePr>
            <a:graphicFrameLocks noGrp="1"/>
          </p:cNvGraphicFramePr>
          <p:nvPr>
            <p:ph sz="quarter" idx="1"/>
          </p:nvPr>
        </p:nvGraphicFramePr>
        <p:xfrm>
          <a:off x="457200" y="1337731"/>
          <a:ext cx="8229600" cy="1483360"/>
        </p:xfrm>
        <a:graphic>
          <a:graphicData uri="http://schemas.openxmlformats.org/drawingml/2006/table">
            <a:tbl>
              <a:tblPr firstRow="1" bandRow="1">
                <a:tableStyleId>{5C22544A-7EE6-4342-B048-85BDC9FD1C3A}</a:tableStyleId>
              </a:tblPr>
              <a:tblGrid>
                <a:gridCol w="2015067"/>
                <a:gridCol w="6214533"/>
              </a:tblGrid>
              <a:tr h="370840">
                <a:tc>
                  <a:txBody>
                    <a:bodyPr/>
                    <a:lstStyle/>
                    <a:p>
                      <a:r>
                        <a:rPr lang="en-US" dirty="0" smtClean="0"/>
                        <a:t>Feature</a:t>
                      </a:r>
                      <a:endParaRPr lang="en-US" dirty="0"/>
                    </a:p>
                  </a:txBody>
                  <a:tcPr/>
                </a:tc>
                <a:tc>
                  <a:txBody>
                    <a:bodyPr/>
                    <a:lstStyle/>
                    <a:p>
                      <a:r>
                        <a:rPr lang="en-US" dirty="0" smtClean="0"/>
                        <a:t>Explanation</a:t>
                      </a:r>
                      <a:endParaRPr lang="en-US" dirty="0"/>
                    </a:p>
                  </a:txBody>
                  <a:tcPr/>
                </a:tc>
              </a:tr>
              <a:tr h="370840">
                <a:tc>
                  <a:txBody>
                    <a:bodyPr/>
                    <a:lstStyle/>
                    <a:p>
                      <a:r>
                        <a:rPr lang="en-US" dirty="0" smtClean="0"/>
                        <a:t>Scheduling Policy</a:t>
                      </a:r>
                      <a:endParaRPr lang="en-US" dirty="0"/>
                    </a:p>
                  </a:txBody>
                  <a:tcPr/>
                </a:tc>
                <a:tc>
                  <a:txBody>
                    <a:bodyPr/>
                    <a:lstStyle/>
                    <a:p>
                      <a:r>
                        <a:rPr lang="en-US" dirty="0" smtClean="0"/>
                        <a:t>Determines</a:t>
                      </a:r>
                      <a:r>
                        <a:rPr lang="en-US" baseline="0" dirty="0" smtClean="0"/>
                        <a:t> task scheduling (eg., </a:t>
                      </a:r>
                      <a:r>
                        <a:rPr lang="en-US" baseline="0" dirty="0" err="1" smtClean="0">
                          <a:latin typeface="Monaco"/>
                          <a:cs typeface="Monaco"/>
                        </a:rPr>
                        <a:t>cilkS</a:t>
                      </a:r>
                      <a:r>
                        <a:rPr lang="en-US" baseline="0" dirty="0" smtClean="0">
                          <a:latin typeface="Monaco"/>
                          <a:cs typeface="Monaco"/>
                        </a:rPr>
                        <a:t>, </a:t>
                      </a:r>
                      <a:r>
                        <a:rPr lang="en-US" baseline="0" dirty="0" err="1" smtClean="0">
                          <a:latin typeface="Monaco"/>
                          <a:cs typeface="Monaco"/>
                        </a:rPr>
                        <a:t>prioS</a:t>
                      </a:r>
                      <a:r>
                        <a:rPr lang="en-US" baseline="0" dirty="0" smtClean="0"/>
                        <a:t>)</a:t>
                      </a:r>
                      <a:endParaRPr lang="en-US" dirty="0"/>
                    </a:p>
                  </a:txBody>
                  <a:tcPr/>
                </a:tc>
              </a:tr>
              <a:tr h="370840">
                <a:tc>
                  <a:txBody>
                    <a:bodyPr/>
                    <a:lstStyle/>
                    <a:p>
                      <a:r>
                        <a:rPr lang="en-US" dirty="0" smtClean="0"/>
                        <a:t>Compare</a:t>
                      </a:r>
                      <a:endParaRPr lang="en-US" dirty="0"/>
                    </a:p>
                  </a:txBody>
                  <a:tcPr/>
                </a:tc>
                <a:tc>
                  <a:txBody>
                    <a:bodyPr/>
                    <a:lstStyle/>
                    <a:p>
                      <a:r>
                        <a:rPr lang="en-US" dirty="0" smtClean="0"/>
                        <a:t>Ordering function for the tasks</a:t>
                      </a:r>
                      <a:r>
                        <a:rPr lang="en-US" baseline="0" dirty="0" smtClean="0"/>
                        <a:t> (e.g., </a:t>
                      </a:r>
                      <a:r>
                        <a:rPr lang="en-US" baseline="0" dirty="0" smtClean="0">
                          <a:latin typeface="Monaco"/>
                          <a:cs typeface="Monaco"/>
                        </a:rPr>
                        <a:t>std::less&lt;int&gt;</a:t>
                      </a:r>
                      <a:r>
                        <a:rPr lang="en-US" baseline="0" dirty="0" smtClean="0"/>
                        <a:t>)</a:t>
                      </a:r>
                      <a:endParaRPr lang="en-US" dirty="0"/>
                    </a:p>
                  </a:txBody>
                  <a:tcPr/>
                </a:tc>
              </a:tr>
              <a:tr h="370840">
                <a:tc>
                  <a:txBody>
                    <a:bodyPr/>
                    <a:lstStyle/>
                    <a:p>
                      <a:r>
                        <a:rPr lang="en-US" dirty="0" smtClean="0"/>
                        <a:t>Functor</a:t>
                      </a:r>
                      <a:endParaRPr lang="en-US" dirty="0"/>
                    </a:p>
                  </a:txBody>
                  <a:tcPr/>
                </a:tc>
                <a:tc>
                  <a:txBody>
                    <a:bodyPr/>
                    <a:lstStyle/>
                    <a:p>
                      <a:r>
                        <a:rPr lang="en-US" dirty="0" smtClean="0"/>
                        <a:t>Type of the function to be parallelized</a:t>
                      </a:r>
                      <a:endParaRPr lang="en-US" dirty="0"/>
                    </a:p>
                  </a:txBody>
                  <a:tcPr/>
                </a:tc>
              </a:tr>
            </a:tbl>
          </a:graphicData>
        </a:graphic>
      </p:graphicFrame>
      <p:sp>
        <p:nvSpPr>
          <p:cNvPr id="5" name="TextBox 4"/>
          <p:cNvSpPr txBox="1"/>
          <p:nvPr/>
        </p:nvSpPr>
        <p:spPr>
          <a:xfrm>
            <a:off x="608268" y="3413035"/>
            <a:ext cx="7941898" cy="1477328"/>
          </a:xfrm>
          <a:prstGeom prst="rect">
            <a:avLst/>
          </a:prstGeom>
          <a:noFill/>
        </p:spPr>
        <p:txBody>
          <a:bodyPr wrap="none" rtlCol="0">
            <a:spAutoFit/>
          </a:bodyPr>
          <a:lstStyle/>
          <a:p>
            <a:r>
              <a:rPr lang="en-US" dirty="0" smtClean="0">
                <a:latin typeface="Monaco"/>
                <a:cs typeface="Monaco"/>
              </a:rPr>
              <a:t>struct fibonacci;</a:t>
            </a:r>
            <a:endParaRPr lang="en-US" b="1" dirty="0" smtClean="0">
              <a:latin typeface="Monaco"/>
              <a:cs typeface="Monaco"/>
            </a:endParaRPr>
          </a:p>
          <a:p>
            <a:r>
              <a:rPr lang="en-US" b="1" dirty="0" smtClean="0">
                <a:latin typeface="Monaco"/>
                <a:cs typeface="Monaco"/>
              </a:rPr>
              <a:t>typedef </a:t>
            </a:r>
            <a:r>
              <a:rPr lang="en-US" dirty="0" err="1" smtClean="0">
                <a:latin typeface="Monaco"/>
                <a:cs typeface="Monaco"/>
              </a:rPr>
              <a:t>pfunc::generator</a:t>
            </a:r>
            <a:r>
              <a:rPr lang="en-US" dirty="0" smtClean="0">
                <a:latin typeface="Monaco"/>
                <a:cs typeface="Monaco"/>
              </a:rPr>
              <a:t> &lt;cilkS, // </a:t>
            </a:r>
            <a:r>
              <a:rPr lang="en-US" i="1" dirty="0" smtClean="0">
                <a:latin typeface="Monaco"/>
                <a:cs typeface="Monaco"/>
              </a:rPr>
              <a:t>Scheduling policy</a:t>
            </a:r>
          </a:p>
          <a:p>
            <a:r>
              <a:rPr lang="en-US" dirty="0" smtClean="0">
                <a:latin typeface="Monaco"/>
                <a:cs typeface="Monaco"/>
              </a:rPr>
              <a:t>                          </a:t>
            </a:r>
            <a:r>
              <a:rPr lang="en-US" dirty="0" err="1" smtClean="0">
                <a:latin typeface="Monaco"/>
                <a:cs typeface="Monaco"/>
              </a:rPr>
              <a:t>pfunc::use_default</a:t>
            </a:r>
            <a:r>
              <a:rPr lang="en-US" dirty="0" smtClean="0">
                <a:latin typeface="Monaco"/>
                <a:cs typeface="Monaco"/>
              </a:rPr>
              <a:t>, // </a:t>
            </a:r>
            <a:r>
              <a:rPr lang="en-US" i="1" dirty="0" smtClean="0">
                <a:latin typeface="Monaco"/>
                <a:cs typeface="Monaco"/>
              </a:rPr>
              <a:t>Compare</a:t>
            </a:r>
          </a:p>
          <a:p>
            <a:r>
              <a:rPr lang="en-US" dirty="0" smtClean="0">
                <a:latin typeface="Monaco"/>
                <a:cs typeface="Monaco"/>
              </a:rPr>
              <a:t>                          fibonacci&gt; // </a:t>
            </a:r>
            <a:r>
              <a:rPr lang="en-US" i="1" dirty="0" smtClean="0">
                <a:latin typeface="Monaco"/>
                <a:cs typeface="Monaco"/>
              </a:rPr>
              <a:t>Functor </a:t>
            </a:r>
          </a:p>
          <a:p>
            <a:r>
              <a:rPr lang="en-US" dirty="0" smtClean="0">
                <a:latin typeface="Monaco"/>
                <a:cs typeface="Monaco"/>
              </a:rPr>
              <a:t>							   my_pfunc;</a:t>
            </a:r>
            <a:endParaRPr lang="en-US" dirty="0">
              <a:latin typeface="Monaco"/>
              <a:cs typeface="Monaco"/>
            </a:endParaRPr>
          </a:p>
        </p:txBody>
      </p:sp>
      <p:sp>
        <p:nvSpPr>
          <p:cNvPr id="6" name="Footer Placeholder 5"/>
          <p:cNvSpPr>
            <a:spLocks noGrp="1"/>
          </p:cNvSpPr>
          <p:nvPr>
            <p:ph type="ftr" sz="quarter" idx="11"/>
          </p:nvPr>
        </p:nvSpPr>
        <p:spPr/>
        <p:txBody>
          <a:bodyPr/>
          <a:lstStyle/>
          <a:p>
            <a:r>
              <a:rPr lang="en-US" smtClean="0"/>
              <a:t>Kambadur, Gupta, Ghoting, Avron and Lumsdaine</a:t>
            </a:r>
            <a:endParaRPr lang="en-US"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sia09Format">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themeOverride>
</file>

<file path=ppt/theme/themeOverride2.xml><?xml version="1.0" encoding="utf-8"?>
<a:themeOverride xmlns:a="http://schemas.openxmlformats.org/drawingml/2006/main">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themeOverride>
</file>

<file path=docProps/app.xml><?xml version="1.0" encoding="utf-8"?>
<Properties xmlns="http://schemas.openxmlformats.org/officeDocument/2006/extended-properties" xmlns:vt="http://schemas.openxmlformats.org/officeDocument/2006/docPropsVTypes">
  <Template>16-9-osl-template.potx</Template>
  <TotalTime>842</TotalTime>
  <Words>2017</Words>
  <Application>Microsoft Macintosh PowerPoint</Application>
  <PresentationFormat>On-screen Show (4:3)</PresentationFormat>
  <Paragraphs>330</Paragraphs>
  <Slides>22</Slides>
  <Notes>12</Notes>
  <HiddenSlides>0</HiddenSlides>
  <MMClips>0</MMClips>
  <ScaleCrop>false</ScaleCrop>
  <HeadingPairs>
    <vt:vector size="4" baseType="variant">
      <vt:variant>
        <vt:lpstr>Design Template</vt:lpstr>
      </vt:variant>
      <vt:variant>
        <vt:i4>1</vt:i4>
      </vt:variant>
      <vt:variant>
        <vt:lpstr>Slide Titles</vt:lpstr>
      </vt:variant>
      <vt:variant>
        <vt:i4>22</vt:i4>
      </vt:variant>
    </vt:vector>
  </HeadingPairs>
  <TitlesOfParts>
    <vt:vector size="23" baseType="lpstr">
      <vt:lpstr>Asia09Format</vt:lpstr>
      <vt:lpstr>PFunc: Modern Task Parallelism For Modern High Performance Computing</vt:lpstr>
      <vt:lpstr>Overview</vt:lpstr>
      <vt:lpstr>Parallelization enters the mainstream</vt:lpstr>
      <vt:lpstr>Task parallelism and Cilk</vt:lpstr>
      <vt:lpstr>Cilk-style parallelization</vt:lpstr>
      <vt:lpstr>Cilk-style parallelization</vt:lpstr>
      <vt:lpstr>Drawbacks of Cilk-style parallelism</vt:lpstr>
      <vt:lpstr>PFunc: An overview</vt:lpstr>
      <vt:lpstr>PFunc: Feature set</vt:lpstr>
      <vt:lpstr>PFunc: Nested types</vt:lpstr>
      <vt:lpstr>Fibonacci numbers</vt:lpstr>
      <vt:lpstr>PFunc: Fibonacci performance</vt:lpstr>
      <vt:lpstr>PFunc’s enhancements</vt:lpstr>
      <vt:lpstr>Case Studies</vt:lpstr>
      <vt:lpstr>Demand-driven DAG execution</vt:lpstr>
      <vt:lpstr>DAG execution: Runtime</vt:lpstr>
      <vt:lpstr>DAG execution: Peak memory usage</vt:lpstr>
      <vt:lpstr>Frequent pattern mining (FPM) </vt:lpstr>
      <vt:lpstr>Frequent pattern mining runtime</vt:lpstr>
      <vt:lpstr>Iterative sparse solvers</vt:lpstr>
      <vt:lpstr>Conjugate gradient</vt:lpstr>
      <vt:lpstr>Conclusions</vt:lpstr>
    </vt:vector>
  </TitlesOfParts>
  <Company>Indiana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PFunc: Modern Task Parallelism For Modern High Performance Computing</dc:title>
  <dc:creator>Prabhanjan Kambadur</dc:creator>
  <cp:lastModifiedBy>Prabhanjan Kambadur</cp:lastModifiedBy>
  <cp:revision>195</cp:revision>
  <dcterms:created xsi:type="dcterms:W3CDTF">2009-11-19T20:49:10Z</dcterms:created>
  <dcterms:modified xsi:type="dcterms:W3CDTF">2009-11-19T21:51:42Z</dcterms:modified>
</cp:coreProperties>
</file>